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2" r:id="rId6"/>
    <p:sldId id="260" r:id="rId7"/>
    <p:sldId id="263" r:id="rId8"/>
    <p:sldId id="264" r:id="rId9"/>
    <p:sldId id="265" r:id="rId10"/>
    <p:sldId id="266" r:id="rId11"/>
    <p:sldId id="267" r:id="rId12"/>
    <p:sldId id="268" r:id="rId13"/>
    <p:sldId id="269" r:id="rId14"/>
    <p:sldId id="271" r:id="rId15"/>
    <p:sldId id="272" r:id="rId16"/>
    <p:sldId id="284" r:id="rId17"/>
    <p:sldId id="274" r:id="rId18"/>
    <p:sldId id="276" r:id="rId19"/>
    <p:sldId id="275" r:id="rId20"/>
    <p:sldId id="277" r:id="rId21"/>
    <p:sldId id="278" r:id="rId22"/>
    <p:sldId id="279" r:id="rId23"/>
    <p:sldId id="280" r:id="rId24"/>
    <p:sldId id="281" r:id="rId25"/>
    <p:sldId id="282" r:id="rId26"/>
    <p:sldId id="283" r:id="rId27"/>
    <p:sldId id="287" r:id="rId28"/>
    <p:sldId id="285" r:id="rId29"/>
    <p:sldId id="286" r:id="rId30"/>
    <p:sldId id="288" r:id="rId31"/>
    <p:sldId id="290" r:id="rId32"/>
    <p:sldId id="289" r:id="rId33"/>
    <p:sldId id="291" r:id="rId34"/>
    <p:sldId id="292" r:id="rId35"/>
    <p:sldId id="293" r:id="rId36"/>
    <p:sldId id="294" r:id="rId37"/>
    <p:sldId id="295" r:id="rId38"/>
    <p:sldId id="296" r:id="rId39"/>
    <p:sldId id="298" r:id="rId40"/>
    <p:sldId id="297" r:id="rId41"/>
    <p:sldId id="308" r:id="rId42"/>
    <p:sldId id="299" r:id="rId43"/>
    <p:sldId id="300" r:id="rId44"/>
    <p:sldId id="301" r:id="rId45"/>
    <p:sldId id="303" r:id="rId46"/>
    <p:sldId id="304" r:id="rId47"/>
    <p:sldId id="302" r:id="rId48"/>
    <p:sldId id="305" r:id="rId49"/>
    <p:sldId id="306" r:id="rId50"/>
    <p:sldId id="307" r:id="rId51"/>
  </p:sldIdLst>
  <p:sldSz cx="9144000" cy="6858000" type="screen4x3"/>
  <p:notesSz cx="6858000" cy="9144000"/>
  <p:defaultTextStyle>
    <a:defPPr>
      <a:defRPr lang="en-GB"/>
    </a:defPPr>
    <a:lvl1pPr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57200"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22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1523" autoAdjust="0"/>
  </p:normalViewPr>
  <p:slideViewPr>
    <p:cSldViewPr>
      <p:cViewPr varScale="1">
        <p:scale>
          <a:sx n="80" d="100"/>
          <a:sy n="80" d="100"/>
        </p:scale>
        <p:origin x="802" y="62"/>
      </p:cViewPr>
      <p:guideLst>
        <p:guide orient="horz" pos="2160"/>
        <p:guide pos="2880"/>
      </p:guideLst>
    </p:cSldViewPr>
  </p:slideViewPr>
  <p:outlineViewPr>
    <p:cViewPr varScale="1">
      <p:scale>
        <a:sx n="170" d="200"/>
        <a:sy n="170" d="200"/>
      </p:scale>
      <p:origin x="0" y="0"/>
    </p:cViewPr>
  </p:outlineViewPr>
  <p:notesTextViewPr>
    <p:cViewPr>
      <p:scale>
        <a:sx n="1" d="1"/>
        <a:sy n="1" d="1"/>
      </p:scale>
      <p:origin x="0" y="0"/>
    </p:cViewPr>
  </p:notesTextViewPr>
  <p:sorterViewPr>
    <p:cViewPr>
      <p:scale>
        <a:sx n="100" d="100"/>
        <a:sy n="100" d="100"/>
      </p:scale>
      <p:origin x="0" y="-7512"/>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a:extLst>
              <a:ext uri="{FF2B5EF4-FFF2-40B4-BE49-F238E27FC236}">
                <a16:creationId xmlns:a16="http://schemas.microsoft.com/office/drawing/2014/main" id="{9B540845-6FC3-5C30-1983-D2900FA5E10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1" name="Text Box 2">
            <a:extLst>
              <a:ext uri="{FF2B5EF4-FFF2-40B4-BE49-F238E27FC236}">
                <a16:creationId xmlns:a16="http://schemas.microsoft.com/office/drawing/2014/main" id="{F962B285-53E3-9664-4C49-A2A3A18CD11B}"/>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2" name="Text Box 3">
            <a:extLst>
              <a:ext uri="{FF2B5EF4-FFF2-40B4-BE49-F238E27FC236}">
                <a16:creationId xmlns:a16="http://schemas.microsoft.com/office/drawing/2014/main" id="{453044D0-70C7-E669-484D-606AA46CE915}"/>
              </a:ext>
            </a:extLst>
          </p:cNvPr>
          <p:cNvSpPr txBox="1">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2053" name="Rectangle 4">
            <a:extLst>
              <a:ext uri="{FF2B5EF4-FFF2-40B4-BE49-F238E27FC236}">
                <a16:creationId xmlns:a16="http://schemas.microsoft.com/office/drawing/2014/main" id="{A5859218-54AC-39F5-A94C-01DBE2B53FB3}"/>
              </a:ext>
            </a:extLst>
          </p:cNvPr>
          <p:cNvSpPr>
            <a:spLocks noGrp="1" noRot="1" noChangeAspect="1" noChangeArrowheads="1"/>
          </p:cNvSpPr>
          <p:nvPr>
            <p:ph type="sldImg"/>
          </p:nvPr>
        </p:nvSpPr>
        <p:spPr bwMode="auto">
          <a:xfrm>
            <a:off x="1143000" y="685800"/>
            <a:ext cx="4570413" cy="3427413"/>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5">
            <a:extLst>
              <a:ext uri="{FF2B5EF4-FFF2-40B4-BE49-F238E27FC236}">
                <a16:creationId xmlns:a16="http://schemas.microsoft.com/office/drawing/2014/main" id="{ECC3927E-0960-1FE9-440B-D092CF6FEDA8}"/>
              </a:ext>
            </a:extLst>
          </p:cNvPr>
          <p:cNvSpPr>
            <a:spLocks noGrp="1" noChangeArrowheads="1"/>
          </p:cNvSpPr>
          <p:nvPr>
            <p:ph type="body"/>
          </p:nvPr>
        </p:nvSpPr>
        <p:spPr bwMode="auto">
          <a:xfrm>
            <a:off x="914400" y="4343400"/>
            <a:ext cx="5027613" cy="4113213"/>
          </a:xfrm>
          <a:prstGeom prst="rect">
            <a:avLst/>
          </a:prstGeom>
          <a:noFill/>
          <a:ln>
            <a:noFill/>
          </a:ln>
          <a:effectLst/>
        </p:spPr>
        <p:txBody>
          <a:bodyPr vert="horz" wrap="square" lIns="90000" tIns="46800" rIns="90000" bIns="46800" numCol="1" anchor="t" anchorCtr="0" compatLnSpc="1">
            <a:prstTxWarp prst="textNoShape">
              <a:avLst/>
            </a:prstTxWarp>
          </a:bodyPr>
          <a:lstStyle/>
          <a:p>
            <a:pPr lvl="0"/>
            <a:endParaRPr lang="it-IT" altLang="it-IT" noProof="0"/>
          </a:p>
        </p:txBody>
      </p:sp>
      <p:sp>
        <p:nvSpPr>
          <p:cNvPr id="2055" name="Text Box 6">
            <a:extLst>
              <a:ext uri="{FF2B5EF4-FFF2-40B4-BE49-F238E27FC236}">
                <a16:creationId xmlns:a16="http://schemas.microsoft.com/office/drawing/2014/main" id="{AB1A6EB5-D243-FBAD-5AB1-7A6D4581C106}"/>
              </a:ext>
            </a:extLst>
          </p:cNvPr>
          <p:cNvSpPr txBox="1">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ctangle 7">
            <a:extLst>
              <a:ext uri="{FF2B5EF4-FFF2-40B4-BE49-F238E27FC236}">
                <a16:creationId xmlns:a16="http://schemas.microsoft.com/office/drawing/2014/main" id="{2D16C44F-D409-3C74-D9F4-5ECDDF6005A7}"/>
              </a:ext>
            </a:extLst>
          </p:cNvPr>
          <p:cNvSpPr>
            <a:spLocks noGrp="1" noChangeArrowheads="1"/>
          </p:cNvSpPr>
          <p:nvPr>
            <p:ph type="sldNum"/>
          </p:nvPr>
        </p:nvSpPr>
        <p:spPr bwMode="auto">
          <a:xfrm>
            <a:off x="3886200" y="8686800"/>
            <a:ext cx="2970213" cy="455613"/>
          </a:xfrm>
          <a:prstGeom prst="rect">
            <a:avLst/>
          </a:prstGeom>
          <a:noFill/>
          <a:ln>
            <a:noFill/>
          </a:ln>
          <a:effectLst/>
        </p:spPr>
        <p:txBody>
          <a:bodyPr vert="horz" wrap="square" lIns="90000" tIns="46800" rIns="90000" bIns="46800" numCol="1" anchor="b"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fld id="{F84A8967-618C-4CD0-B3AC-6494E9EB57B1}"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08D0604E-8E52-778E-C243-22177C74316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F635049-B785-4E68-825C-4192810A6D27}" type="slidenum">
              <a:rPr lang="it-IT" altLang="it-IT" smtClean="0">
                <a:latin typeface="Arial" panose="020B0604020202020204" pitchFamily="34" charset="0"/>
              </a:rPr>
              <a:pPr>
                <a:spcBef>
                  <a:spcPct val="0"/>
                </a:spcBef>
                <a:buClrTx/>
                <a:buFontTx/>
                <a:buNone/>
              </a:pPr>
              <a:t>1</a:t>
            </a:fld>
            <a:endParaRPr lang="it-IT" altLang="it-IT">
              <a:latin typeface="Arial" panose="020B0604020202020204" pitchFamily="34" charset="0"/>
            </a:endParaRPr>
          </a:p>
        </p:txBody>
      </p:sp>
      <p:sp>
        <p:nvSpPr>
          <p:cNvPr id="4099" name="Text Box 1">
            <a:extLst>
              <a:ext uri="{FF2B5EF4-FFF2-40B4-BE49-F238E27FC236}">
                <a16:creationId xmlns:a16="http://schemas.microsoft.com/office/drawing/2014/main" id="{D4383892-9270-1138-5D3E-388BD6A36940}"/>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BF27C06-0535-4291-B8B5-5DA491F1AC24}" type="slidenum">
              <a:rPr lang="it-IT" altLang="it-IT">
                <a:latin typeface="Arial" panose="020B0604020202020204" pitchFamily="34" charset="0"/>
              </a:rPr>
              <a:pPr algn="r">
                <a:spcBef>
                  <a:spcPct val="0"/>
                </a:spcBef>
                <a:buClrTx/>
                <a:buFontTx/>
                <a:buNone/>
              </a:pPr>
              <a:t>1</a:t>
            </a:fld>
            <a:endParaRPr lang="it-IT" altLang="it-IT">
              <a:latin typeface="Arial" panose="020B0604020202020204" pitchFamily="34" charset="0"/>
            </a:endParaRPr>
          </a:p>
        </p:txBody>
      </p:sp>
      <p:sp>
        <p:nvSpPr>
          <p:cNvPr id="4100" name="Rectangle 2">
            <a:extLst>
              <a:ext uri="{FF2B5EF4-FFF2-40B4-BE49-F238E27FC236}">
                <a16:creationId xmlns:a16="http://schemas.microsoft.com/office/drawing/2014/main" id="{8CE0EA77-55D7-F219-EBCC-FBFEA0F89AD8}"/>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Rectangle 3">
            <a:extLst>
              <a:ext uri="{FF2B5EF4-FFF2-40B4-BE49-F238E27FC236}">
                <a16:creationId xmlns:a16="http://schemas.microsoft.com/office/drawing/2014/main" id="{779A0D4F-66B2-0FB0-1251-A8F1B742FF47}"/>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186974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dirty="0"/>
          </a:p>
        </p:txBody>
      </p:sp>
    </p:spTree>
    <p:extLst>
      <p:ext uri="{BB962C8B-B14F-4D97-AF65-F5344CB8AC3E}">
        <p14:creationId xmlns:p14="http://schemas.microsoft.com/office/powerpoint/2010/main" val="4008132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1799183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417167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25932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98934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dirty="0"/>
          </a:p>
        </p:txBody>
      </p:sp>
    </p:spTree>
    <p:extLst>
      <p:ext uri="{BB962C8B-B14F-4D97-AF65-F5344CB8AC3E}">
        <p14:creationId xmlns:p14="http://schemas.microsoft.com/office/powerpoint/2010/main" val="1787939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563995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2912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19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19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09501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 motore accelera, sta a velocità costante e decelera. Lo spazio percorso equivale all’integrale della funzione disegnata dall’andamento della velocità. Gli stati interni vengono aggiornati ad ogni </a:t>
            </a:r>
            <a:r>
              <a:rPr lang="it-IT" altLang="it-IT" baseline="0" dirty="0" err="1" smtClean="0"/>
              <a:t>tick</a:t>
            </a:r>
            <a:r>
              <a:rPr lang="it-IT" altLang="it-IT" baseline="0" dirty="0" smtClean="0"/>
              <a:t>. L’algoritmo in se regola la velocità e basta, il movimento viene calcolato a partire da essa. La difficoltà sta nel capire il momento giusto in cui dobbiamo iniziare a rallentare per raggiungere </a:t>
            </a:r>
            <a:r>
              <a:rPr lang="it-IT" altLang="it-IT" baseline="0" dirty="0" err="1" smtClean="0"/>
              <a:t>TargetValue</a:t>
            </a:r>
            <a:r>
              <a:rPr lang="it-IT" altLang="it-IT" baseline="0" dirty="0" smtClean="0"/>
              <a:t>, tenendo anche in conto che quel momento potrebbe trovarsi tra un </a:t>
            </a:r>
            <a:r>
              <a:rPr lang="it-IT" altLang="it-IT" baseline="0" dirty="0" err="1" smtClean="0"/>
              <a:t>tick</a:t>
            </a:r>
            <a:r>
              <a:rPr lang="it-IT" altLang="it-IT" baseline="0" dirty="0" smtClean="0"/>
              <a:t> e l’altro</a:t>
            </a:r>
          </a:p>
        </p:txBody>
      </p:sp>
    </p:spTree>
    <p:extLst>
      <p:ext uri="{BB962C8B-B14F-4D97-AF65-F5344CB8AC3E}">
        <p14:creationId xmlns:p14="http://schemas.microsoft.com/office/powerpoint/2010/main" val="207591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Spiego il calcolo e poi spiego, come già ribadito, che se il momento in cui avremmo dovuto iniziare a decelerare si trova tra un </a:t>
            </a:r>
            <a:r>
              <a:rPr lang="it-IT" altLang="it-IT" baseline="0" dirty="0" err="1" smtClean="0"/>
              <a:t>tick</a:t>
            </a:r>
            <a:r>
              <a:rPr lang="it-IT" altLang="it-IT" baseline="0" dirty="0" smtClean="0"/>
              <a:t> e l’altro, dobbiamo trovare il momento esatto, </a:t>
            </a:r>
            <a:r>
              <a:rPr lang="it-IT" altLang="it-IT" baseline="0" dirty="0" err="1" smtClean="0"/>
              <a:t>rollbackare</a:t>
            </a:r>
            <a:r>
              <a:rPr lang="it-IT" altLang="it-IT" baseline="0" dirty="0" smtClean="0"/>
              <a:t> il movimento, e ripartire a calcolarlo da la</a:t>
            </a:r>
          </a:p>
        </p:txBody>
      </p:sp>
    </p:spTree>
    <p:extLst>
      <p:ext uri="{BB962C8B-B14F-4D97-AF65-F5344CB8AC3E}">
        <p14:creationId xmlns:p14="http://schemas.microsoft.com/office/powerpoint/2010/main" val="288465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Per scoprire il momento in cui dovrei iniziare a decelerare prima di questo </a:t>
            </a:r>
            <a:r>
              <a:rPr lang="it-IT" altLang="it-IT" baseline="0" dirty="0" err="1" smtClean="0"/>
              <a:t>tick</a:t>
            </a:r>
            <a:r>
              <a:rPr lang="it-IT" altLang="it-IT" baseline="0" dirty="0" smtClean="0"/>
              <a:t> devo svolgere questi calcoli, dove T è uguale al tempo, a all’accelerazione, D alla </a:t>
            </a:r>
            <a:r>
              <a:rPr lang="it-IT" altLang="it-IT" baseline="0" dirty="0" err="1" smtClean="0"/>
              <a:t>distanceDifference</a:t>
            </a:r>
            <a:r>
              <a:rPr lang="it-IT" altLang="it-IT" baseline="0" dirty="0" smtClean="0"/>
              <a:t>, S alla velocità</a:t>
            </a:r>
          </a:p>
        </p:txBody>
      </p:sp>
    </p:spTree>
    <p:extLst>
      <p:ext uri="{BB962C8B-B14F-4D97-AF65-F5344CB8AC3E}">
        <p14:creationId xmlns:p14="http://schemas.microsoft.com/office/powerpoint/2010/main" val="43302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 modifica che viene fatta all’algoritmo riguarda la velocità di decelerazione. Può capitare che </a:t>
            </a:r>
            <a:r>
              <a:rPr lang="it-IT" altLang="it-IT" baseline="0" dirty="0" err="1" smtClean="0"/>
              <a:t>TargetValue</a:t>
            </a:r>
            <a:r>
              <a:rPr lang="it-IT" altLang="it-IT" baseline="0" dirty="0" smtClean="0"/>
              <a:t> cambi mentre siamo già in movimento avvicinandosi a </a:t>
            </a:r>
            <a:r>
              <a:rPr lang="it-IT" altLang="it-IT" baseline="0" dirty="0" err="1" smtClean="0"/>
              <a:t>CurrentValue</a:t>
            </a:r>
            <a:r>
              <a:rPr lang="it-IT" altLang="it-IT" baseline="0" dirty="0" smtClean="0"/>
              <a:t>. Piuttosto di fermarsi oltre </a:t>
            </a:r>
            <a:r>
              <a:rPr lang="it-IT" altLang="it-IT" baseline="0" dirty="0" err="1" smtClean="0"/>
              <a:t>TargetValue</a:t>
            </a:r>
            <a:r>
              <a:rPr lang="it-IT" altLang="it-IT" baseline="0" dirty="0" smtClean="0"/>
              <a:t> e tornare indietro, le </a:t>
            </a:r>
            <a:r>
              <a:rPr lang="it-IT" altLang="it-IT" baseline="0" dirty="0" err="1" smtClean="0"/>
              <a:t>fixture</a:t>
            </a:r>
            <a:r>
              <a:rPr lang="it-IT" altLang="it-IT" baseline="0" dirty="0" smtClean="0"/>
              <a:t> frenano semplicemente più in fretta, e così facciamo noi.</a:t>
            </a:r>
          </a:p>
        </p:txBody>
      </p:sp>
    </p:spTree>
    <p:extLst>
      <p:ext uri="{BB962C8B-B14F-4D97-AF65-F5344CB8AC3E}">
        <p14:creationId xmlns:p14="http://schemas.microsoft.com/office/powerpoint/2010/main" val="147390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Il nuovo valore di accelerazione viene trovato in due passaggi. Inizialmente si ottiene quanto tempo dovremmo impiegare per raggiungere </a:t>
            </a:r>
            <a:r>
              <a:rPr lang="it-IT" altLang="it-IT" baseline="0" dirty="0" err="1" smtClean="0"/>
              <a:t>TargetValue</a:t>
            </a:r>
            <a:r>
              <a:rPr lang="it-IT" altLang="it-IT" baseline="0" dirty="0" smtClean="0"/>
              <a:t>, e successivamente viene usata la formula per calcolare il coefficiente di una retta passante per due punti per calcolare l’accelerazione</a:t>
            </a:r>
          </a:p>
        </p:txBody>
      </p:sp>
    </p:spTree>
    <p:extLst>
      <p:ext uri="{BB962C8B-B14F-4D97-AF65-F5344CB8AC3E}">
        <p14:creationId xmlns:p14="http://schemas.microsoft.com/office/powerpoint/2010/main" val="3115184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Un’altra modifica che viene fatta riguarda i piccoli movimenti. Se </a:t>
            </a:r>
            <a:r>
              <a:rPr lang="it-IT" altLang="it-IT" baseline="0" dirty="0" err="1" smtClean="0"/>
              <a:t>TargetValue</a:t>
            </a:r>
            <a:r>
              <a:rPr lang="it-IT" altLang="it-IT" baseline="0" dirty="0" smtClean="0"/>
              <a:t> cambia di poco, le </a:t>
            </a:r>
            <a:r>
              <a:rPr lang="it-IT" altLang="it-IT" baseline="0" dirty="0" err="1" smtClean="0"/>
              <a:t>fixture</a:t>
            </a:r>
            <a:r>
              <a:rPr lang="it-IT" altLang="it-IT" baseline="0" dirty="0" smtClean="0"/>
              <a:t> preferiscono muoversi più lentamente per avere un movimento più fluido. Questo viene fatto imponendo uno </a:t>
            </a:r>
            <a:r>
              <a:rPr lang="it-IT" altLang="it-IT" baseline="0" dirty="0" err="1" smtClean="0"/>
              <a:t>speedcap</a:t>
            </a:r>
            <a:r>
              <a:rPr lang="it-IT" altLang="it-IT" baseline="0" dirty="0" smtClean="0"/>
              <a:t>, il cui valore è calcolato…</a:t>
            </a:r>
          </a:p>
        </p:txBody>
      </p:sp>
    </p:spTree>
    <p:extLst>
      <p:ext uri="{BB962C8B-B14F-4D97-AF65-F5344CB8AC3E}">
        <p14:creationId xmlns:p14="http://schemas.microsoft.com/office/powerpoint/2010/main" val="1495267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469740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3851458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Attraverso un’equazione che prende in considerazione il tempo per accelerare T, la velocità corrente Si, il tempo richiesto t e la distanza percorsa D. Notiamo che abbiamo un valore assoluto, poiché la velocità di partenza potrebbe essere superiore o inferiore allo </a:t>
            </a:r>
            <a:r>
              <a:rPr lang="it-IT" altLang="it-IT" baseline="0" dirty="0" err="1" smtClean="0"/>
              <a:t>speedCap</a:t>
            </a:r>
            <a:r>
              <a:rPr lang="it-IT" altLang="it-IT" baseline="0" dirty="0" smtClean="0"/>
              <a:t> finale, generando le due situazioni mostrate nei due schemi</a:t>
            </a:r>
          </a:p>
        </p:txBody>
      </p:sp>
    </p:spTree>
    <p:extLst>
      <p:ext uri="{BB962C8B-B14F-4D97-AF65-F5344CB8AC3E}">
        <p14:creationId xmlns:p14="http://schemas.microsoft.com/office/powerpoint/2010/main" val="1576993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29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29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Spiegazione su cosa sia il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 accennare che </a:t>
            </a:r>
            <a:r>
              <a:rPr lang="it-IT" altLang="it-IT" baseline="0" dirty="0" err="1" smtClean="0"/>
              <a:t>renderizzarlo</a:t>
            </a:r>
            <a:r>
              <a:rPr lang="it-IT" altLang="it-IT" baseline="0" dirty="0" smtClean="0"/>
              <a:t> come </a:t>
            </a:r>
            <a:r>
              <a:rPr lang="it-IT" altLang="it-IT" baseline="0" dirty="0" err="1" smtClean="0"/>
              <a:t>texture</a:t>
            </a:r>
            <a:r>
              <a:rPr lang="it-IT" altLang="it-IT" baseline="0" dirty="0" smtClean="0"/>
              <a:t> non è efficiente</a:t>
            </a:r>
          </a:p>
        </p:txBody>
      </p:sp>
    </p:spTree>
    <p:extLst>
      <p:ext uri="{BB962C8B-B14F-4D97-AF65-F5344CB8AC3E}">
        <p14:creationId xmlns:p14="http://schemas.microsoft.com/office/powerpoint/2010/main" val="1932655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Parlare</a:t>
            </a:r>
            <a:r>
              <a:rPr lang="it-IT" altLang="it-IT" baseline="0" dirty="0" smtClean="0"/>
              <a:t> di </a:t>
            </a:r>
            <a:r>
              <a:rPr lang="it-IT" altLang="it-IT" baseline="0" dirty="0" err="1" smtClean="0"/>
              <a:t>feature</a:t>
            </a:r>
            <a:r>
              <a:rPr lang="it-IT" altLang="it-IT" baseline="0" dirty="0" smtClean="0"/>
              <a:t> nelle </a:t>
            </a:r>
            <a:r>
              <a:rPr lang="it-IT" altLang="it-IT" baseline="0" dirty="0" err="1" smtClean="0"/>
              <a:t>fixture</a:t>
            </a:r>
            <a:r>
              <a:rPr lang="it-IT" altLang="it-IT" baseline="0" dirty="0" smtClean="0"/>
              <a:t>, specificando che una </a:t>
            </a:r>
            <a:r>
              <a:rPr lang="it-IT" altLang="it-IT" baseline="0" dirty="0" err="1" smtClean="0"/>
              <a:t>feature</a:t>
            </a:r>
            <a:r>
              <a:rPr lang="it-IT" altLang="it-IT" baseline="0" dirty="0" smtClean="0"/>
              <a:t> può essere controllata da più canali. Finire con «l’obiettivo del tirocinio era quello di implementare le </a:t>
            </a:r>
            <a:r>
              <a:rPr lang="it-IT" altLang="it-IT" baseline="0" dirty="0" err="1" smtClean="0"/>
              <a:t>feature</a:t>
            </a:r>
            <a:r>
              <a:rPr lang="it-IT" altLang="it-IT" baseline="0" dirty="0" smtClean="0"/>
              <a:t> mancanti all’interno del </a:t>
            </a:r>
            <a:r>
              <a:rPr lang="it-IT" altLang="it-IT" baseline="0" dirty="0" err="1" smtClean="0"/>
              <a:t>plugin</a:t>
            </a:r>
            <a:r>
              <a:rPr lang="it-IT" altLang="it-IT" baseline="0" dirty="0" smtClean="0"/>
              <a:t>, ma dopo un primo periodo di familiarizzazione, è emerso che fosse prima necessario di un </a:t>
            </a:r>
            <a:r>
              <a:rPr lang="it-IT" altLang="it-IT" baseline="0" dirty="0" err="1" smtClean="0"/>
              <a:t>refactoring</a:t>
            </a:r>
            <a:r>
              <a:rPr lang="it-IT" altLang="it-IT" baseline="0" dirty="0" smtClean="0"/>
              <a:t>»</a:t>
            </a:r>
            <a:endParaRPr lang="it-IT" altLang="it-IT" dirty="0"/>
          </a:p>
        </p:txBody>
      </p:sp>
    </p:spTree>
    <p:extLst>
      <p:ext uri="{BB962C8B-B14F-4D97-AF65-F5344CB8AC3E}">
        <p14:creationId xmlns:p14="http://schemas.microsoft.com/office/powerpoint/2010/main" val="2144432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Quindi è stato scelto di </a:t>
            </a:r>
            <a:r>
              <a:rPr lang="it-IT" altLang="it-IT" baseline="0" dirty="0" err="1" smtClean="0"/>
              <a:t>renderizzarli</a:t>
            </a:r>
            <a:r>
              <a:rPr lang="it-IT" altLang="it-IT" baseline="0" dirty="0" smtClean="0"/>
              <a:t> come se fossero un equazione matematica, controllando semplicemente se la y della coordinata UV che stiamo </a:t>
            </a:r>
            <a:r>
              <a:rPr lang="it-IT" altLang="it-IT" baseline="0" dirty="0" err="1" smtClean="0"/>
              <a:t>renderizzando</a:t>
            </a:r>
            <a:r>
              <a:rPr lang="it-IT" altLang="it-IT" baseline="0" dirty="0" smtClean="0"/>
              <a:t> si trovi sopra o sotto l’equazione. Mostrare anche che ci sono due modalità di controllo differenti per il sagomatore, e, di conseguenza, due </a:t>
            </a:r>
            <a:r>
              <a:rPr lang="it-IT" altLang="it-IT" baseline="0" dirty="0" err="1" smtClean="0"/>
              <a:t>eq</a:t>
            </a:r>
            <a:r>
              <a:rPr lang="it-IT" altLang="it-IT" baseline="0" dirty="0" smtClean="0"/>
              <a:t> differenti</a:t>
            </a:r>
          </a:p>
        </p:txBody>
      </p:sp>
    </p:spTree>
    <p:extLst>
      <p:ext uri="{BB962C8B-B14F-4D97-AF65-F5344CB8AC3E}">
        <p14:creationId xmlns:p14="http://schemas.microsoft.com/office/powerpoint/2010/main" val="2545087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Poiché ogni </a:t>
            </a:r>
            <a:r>
              <a:rPr lang="it-IT" altLang="it-IT" baseline="0" dirty="0" err="1" smtClean="0"/>
              <a:t>framing</a:t>
            </a:r>
            <a:r>
              <a:rPr lang="it-IT" altLang="it-IT" baseline="0" dirty="0" smtClean="0"/>
              <a:t> </a:t>
            </a:r>
            <a:r>
              <a:rPr lang="it-IT" altLang="it-IT" baseline="0" dirty="0" err="1" smtClean="0"/>
              <a:t>system</a:t>
            </a:r>
            <a:r>
              <a:rPr lang="it-IT" altLang="it-IT" baseline="0" dirty="0" smtClean="0"/>
              <a:t> ha 4 </a:t>
            </a:r>
            <a:r>
              <a:rPr lang="it-IT" altLang="it-IT" baseline="0" dirty="0" err="1" smtClean="0"/>
              <a:t>blade</a:t>
            </a:r>
            <a:r>
              <a:rPr lang="it-IT" altLang="it-IT" baseline="0" dirty="0" smtClean="0"/>
              <a:t>, la precedente equazione verrà eseguita 4 volte, però con le coordinate UV x e y roteate di 90, 180 e 270 gradi, utilizzando questa formula</a:t>
            </a:r>
          </a:p>
        </p:txBody>
      </p:sp>
    </p:spTree>
    <p:extLst>
      <p:ext uri="{BB962C8B-B14F-4D97-AF65-F5344CB8AC3E}">
        <p14:creationId xmlns:p14="http://schemas.microsoft.com/office/powerpoint/2010/main" val="4103737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Anche l’iris è stato </a:t>
            </a:r>
            <a:r>
              <a:rPr lang="it-IT" altLang="it-IT" baseline="0" dirty="0" err="1" smtClean="0"/>
              <a:t>renderizzando</a:t>
            </a:r>
            <a:r>
              <a:rPr lang="it-IT" altLang="it-IT" baseline="0" dirty="0" smtClean="0"/>
              <a:t> come equazione matematica, utilizzando la formula del calcolo del </a:t>
            </a:r>
            <a:r>
              <a:rPr lang="it-IT" altLang="it-IT" baseline="0" dirty="0" err="1" smtClean="0"/>
              <a:t>pigreco</a:t>
            </a:r>
            <a:r>
              <a:rPr lang="it-IT" altLang="it-IT" baseline="0" dirty="0" smtClean="0"/>
              <a:t> con il metodo di </a:t>
            </a:r>
            <a:r>
              <a:rPr lang="it-IT" altLang="it-IT" baseline="0" dirty="0" err="1" smtClean="0"/>
              <a:t>montecarlo</a:t>
            </a:r>
            <a:r>
              <a:rPr lang="it-IT" altLang="it-IT" baseline="0" dirty="0" smtClean="0"/>
              <a:t>, solo che controlliamo se il punto si trova più o meno distante dal valore i dell’iris</a:t>
            </a:r>
          </a:p>
        </p:txBody>
      </p:sp>
    </p:spTree>
    <p:extLst>
      <p:ext uri="{BB962C8B-B14F-4D97-AF65-F5344CB8AC3E}">
        <p14:creationId xmlns:p14="http://schemas.microsoft.com/office/powerpoint/2010/main" val="775467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it-IT" altLang="it-IT" baseline="0" dirty="0" smtClean="0"/>
              <a:t>È stata anche implementata il </a:t>
            </a:r>
            <a:r>
              <a:rPr lang="it-IT" altLang="it-IT" baseline="0" dirty="0" err="1" smtClean="0"/>
              <a:t>frost</a:t>
            </a:r>
            <a:r>
              <a:rPr lang="it-IT" altLang="it-IT" baseline="0" dirty="0" smtClean="0"/>
              <a:t>, ovvero la sfocatura, sui precedenti effetti. L’implementazione funziona interpolando la luminosità da bianco a nero intorno alla nostra equazione. Per prima cosa calcoliamo la distanza d come la distanza assoluta di una coordinata UV dall’equazione. Nel caso dei sagomatori è stata approssimata.</a:t>
            </a:r>
          </a:p>
          <a:p>
            <a:endParaRPr lang="it-IT" altLang="it-IT" baseline="0" dirty="0" smtClean="0"/>
          </a:p>
        </p:txBody>
      </p:sp>
    </p:spTree>
    <p:extLst>
      <p:ext uri="{BB962C8B-B14F-4D97-AF65-F5344CB8AC3E}">
        <p14:creationId xmlns:p14="http://schemas.microsoft.com/office/powerpoint/2010/main" val="1149472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Poi definiamo una funzione di </a:t>
            </a:r>
            <a:r>
              <a:rPr lang="it-IT" altLang="it-IT" baseline="0" dirty="0" err="1" smtClean="0"/>
              <a:t>remapping</a:t>
            </a:r>
            <a:r>
              <a:rPr lang="it-IT" altLang="it-IT" baseline="0" dirty="0" smtClean="0"/>
              <a:t> del valore </a:t>
            </a:r>
            <a:r>
              <a:rPr lang="it-IT" altLang="it-IT" baseline="0" dirty="0" err="1" smtClean="0"/>
              <a:t>frost</a:t>
            </a:r>
            <a:r>
              <a:rPr lang="it-IT" altLang="it-IT" baseline="0" dirty="0" smtClean="0"/>
              <a:t> per renderlo meno pesante</a:t>
            </a:r>
            <a:endParaRPr lang="it-IT" altLang="it-IT" baseline="0" dirty="0" smtClean="0"/>
          </a:p>
        </p:txBody>
      </p:sp>
    </p:spTree>
    <p:extLst>
      <p:ext uri="{BB962C8B-B14F-4D97-AF65-F5344CB8AC3E}">
        <p14:creationId xmlns:p14="http://schemas.microsoft.com/office/powerpoint/2010/main" val="288156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Viene anche creata una funzione di </a:t>
            </a:r>
            <a:r>
              <a:rPr lang="it-IT" altLang="it-IT" baseline="0" dirty="0" err="1" smtClean="0"/>
              <a:t>remapping</a:t>
            </a:r>
            <a:r>
              <a:rPr lang="it-IT" altLang="it-IT" baseline="0" dirty="0" smtClean="0"/>
              <a:t> per la distanza, in modo che sia «scalata» all’interno del valore del </a:t>
            </a:r>
            <a:r>
              <a:rPr lang="it-IT" altLang="it-IT" baseline="0" dirty="0" err="1" smtClean="0"/>
              <a:t>frost</a:t>
            </a:r>
            <a:r>
              <a:rPr lang="it-IT" altLang="it-IT" baseline="0" dirty="0" smtClean="0"/>
              <a:t>. A questo punto, come nella figura a sinistra, avremo un </a:t>
            </a:r>
            <a:r>
              <a:rPr lang="it-IT" altLang="it-IT" baseline="0" dirty="0" err="1" smtClean="0"/>
              <a:t>fade</a:t>
            </a:r>
            <a:r>
              <a:rPr lang="it-IT" altLang="it-IT" baseline="0" dirty="0" smtClean="0"/>
              <a:t> della luminosità intorno all’equazione</a:t>
            </a:r>
          </a:p>
        </p:txBody>
      </p:sp>
    </p:spTree>
    <p:extLst>
      <p:ext uri="{BB962C8B-B14F-4D97-AF65-F5344CB8AC3E}">
        <p14:creationId xmlns:p14="http://schemas.microsoft.com/office/powerpoint/2010/main" val="2901694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Viene infine creata un’ultima funzione che divide in due l’intervallo di </a:t>
            </a:r>
            <a:r>
              <a:rPr lang="it-IT" altLang="it-IT" baseline="0" dirty="0" err="1" smtClean="0"/>
              <a:t>remapDist</a:t>
            </a:r>
            <a:r>
              <a:rPr lang="it-IT" altLang="it-IT" baseline="0" dirty="0" smtClean="0"/>
              <a:t>() e lo inverte se ci troviamo al disotto dell’equazione. Nella figura a sinistra c’è il risultato</a:t>
            </a:r>
          </a:p>
        </p:txBody>
      </p:sp>
    </p:spTree>
    <p:extLst>
      <p:ext uri="{BB962C8B-B14F-4D97-AF65-F5344CB8AC3E}">
        <p14:creationId xmlns:p14="http://schemas.microsoft.com/office/powerpoint/2010/main" val="2879457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 questo punto si genera un altro problema. Soprattutto con luminosità basse, per un effetto ottico che distingue meglio colori scuri rispetto ai colori chiari, sembrerà che la retta dell’equazione sia più «bassa» rispetto a quanto sia realmente (vedi la seconda figura). Noi vorremmo avere il </a:t>
            </a:r>
            <a:r>
              <a:rPr lang="it-IT" altLang="it-IT" baseline="0" dirty="0" err="1" smtClean="0"/>
              <a:t>fade</a:t>
            </a:r>
            <a:r>
              <a:rPr lang="it-IT" altLang="it-IT" baseline="0" dirty="0" smtClean="0"/>
              <a:t> alla stessa altezza dell’equazione originale, come nella terza figura</a:t>
            </a:r>
          </a:p>
        </p:txBody>
      </p:sp>
    </p:spTree>
    <p:extLst>
      <p:ext uri="{BB962C8B-B14F-4D97-AF65-F5344CB8AC3E}">
        <p14:creationId xmlns:p14="http://schemas.microsoft.com/office/powerpoint/2010/main" val="3702180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Abbiamo quindi usato una funzione </a:t>
            </a:r>
            <a:r>
              <a:rPr lang="it-IT" altLang="it-IT" baseline="0" dirty="0" err="1" smtClean="0"/>
              <a:t>sigmoid</a:t>
            </a:r>
            <a:r>
              <a:rPr lang="it-IT" altLang="it-IT" baseline="0" dirty="0" smtClean="0"/>
              <a:t> a cui dare in pasto il risultato dei precedenti calcoli, che dato un input ne </a:t>
            </a:r>
            <a:r>
              <a:rPr lang="it-IT" altLang="it-IT" baseline="0" dirty="0" err="1" smtClean="0"/>
              <a:t>rimappa</a:t>
            </a:r>
            <a:r>
              <a:rPr lang="it-IT" altLang="it-IT" baseline="0" dirty="0" smtClean="0"/>
              <a:t> il valore, in modo che l’interpolazione sia più concentrata al centro ed un pochino verso destra</a:t>
            </a:r>
          </a:p>
        </p:txBody>
      </p:sp>
    </p:spTree>
    <p:extLst>
      <p:ext uri="{BB962C8B-B14F-4D97-AF65-F5344CB8AC3E}">
        <p14:creationId xmlns:p14="http://schemas.microsoft.com/office/powerpoint/2010/main" val="4164563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39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39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Tutte le precedenti funzioni di </a:t>
            </a:r>
            <a:r>
              <a:rPr lang="it-IT" altLang="it-IT" baseline="0" dirty="0" err="1" smtClean="0"/>
              <a:t>remapping</a:t>
            </a:r>
            <a:r>
              <a:rPr lang="it-IT" altLang="it-IT" baseline="0" dirty="0" smtClean="0"/>
              <a:t> sono comunque state raggruppate, a livello di codice, in un’unica funzione scritta in HLSL</a:t>
            </a:r>
          </a:p>
        </p:txBody>
      </p:sp>
    </p:spTree>
    <p:extLst>
      <p:ext uri="{BB962C8B-B14F-4D97-AF65-F5344CB8AC3E}">
        <p14:creationId xmlns:p14="http://schemas.microsoft.com/office/powerpoint/2010/main" val="4209257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Parlare rapidamente di come scorrono i dati e del fatto che tutte e tre queste sezioni fossero </a:t>
            </a:r>
            <a:r>
              <a:rPr lang="it-IT" altLang="it-IT" dirty="0" err="1" smtClean="0"/>
              <a:t>malscritte</a:t>
            </a:r>
            <a:r>
              <a:rPr lang="it-IT" altLang="it-IT" dirty="0" smtClean="0"/>
              <a:t>/non funzionanti</a:t>
            </a:r>
            <a:r>
              <a:rPr lang="it-IT" altLang="it-IT" baseline="0" dirty="0" smtClean="0"/>
              <a:t>. Finire dicendo che il lavoro di </a:t>
            </a:r>
            <a:r>
              <a:rPr lang="it-IT" altLang="it-IT" baseline="0" dirty="0" err="1" smtClean="0"/>
              <a:t>refactoring</a:t>
            </a:r>
            <a:r>
              <a:rPr lang="it-IT" altLang="it-IT" baseline="0" dirty="0" smtClean="0"/>
              <a:t> è </a:t>
            </a:r>
            <a:r>
              <a:rPr lang="it-IT" altLang="it-IT" baseline="0" dirty="0" err="1" smtClean="0"/>
              <a:t>partitoa</a:t>
            </a:r>
            <a:r>
              <a:rPr lang="it-IT" altLang="it-IT" baseline="0" dirty="0" smtClean="0"/>
              <a:t> ritroso, partendo a modificare i </a:t>
            </a:r>
            <a:r>
              <a:rPr lang="it-IT" altLang="it-IT" baseline="0" dirty="0" err="1" smtClean="0"/>
              <a:t>material</a:t>
            </a:r>
            <a:r>
              <a:rPr lang="it-IT" altLang="it-IT" baseline="0" dirty="0" smtClean="0"/>
              <a:t> </a:t>
            </a:r>
            <a:r>
              <a:rPr lang="it-IT" altLang="it-IT" baseline="0" dirty="0" err="1" smtClean="0"/>
              <a:t>graph</a:t>
            </a:r>
            <a:r>
              <a:rPr lang="it-IT" altLang="it-IT" baseline="0" dirty="0" smtClean="0"/>
              <a:t>, creando effettivamente una pipeline di </a:t>
            </a:r>
            <a:r>
              <a:rPr lang="it-IT" altLang="it-IT" baseline="0" dirty="0" err="1" smtClean="0"/>
              <a:t>rendering</a:t>
            </a:r>
            <a:endParaRPr lang="it-IT" altLang="it-IT" dirty="0"/>
          </a:p>
        </p:txBody>
      </p:sp>
    </p:spTree>
    <p:extLst>
      <p:ext uri="{BB962C8B-B14F-4D97-AF65-F5344CB8AC3E}">
        <p14:creationId xmlns:p14="http://schemas.microsoft.com/office/powerpoint/2010/main" val="3143046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Si parla dei primi tre punti insieme citando il caso della </a:t>
            </a:r>
            <a:r>
              <a:rPr lang="it-IT" altLang="it-IT" baseline="0" dirty="0" err="1" smtClean="0"/>
              <a:t>deserializzazione</a:t>
            </a:r>
            <a:r>
              <a:rPr lang="it-IT" altLang="it-IT" baseline="0" dirty="0" smtClean="0"/>
              <a:t>. Si parla poi dell’ultimo parlando del caso della </a:t>
            </a:r>
            <a:r>
              <a:rPr lang="it-IT" altLang="it-IT" baseline="0" dirty="0" err="1" smtClean="0"/>
              <a:t>spotlight</a:t>
            </a:r>
            <a:r>
              <a:rPr lang="it-IT" altLang="it-IT" baseline="0" dirty="0" smtClean="0"/>
              <a:t> monocromatica. Si dice che, in generale, </a:t>
            </a:r>
            <a:r>
              <a:rPr lang="it-IT" altLang="it-IT" baseline="0" dirty="0" err="1" smtClean="0"/>
              <a:t>unreal</a:t>
            </a:r>
            <a:r>
              <a:rPr lang="it-IT" altLang="it-IT" baseline="0" dirty="0" smtClean="0"/>
              <a:t> </a:t>
            </a:r>
            <a:r>
              <a:rPr lang="it-IT" altLang="it-IT" baseline="0" dirty="0" err="1" smtClean="0"/>
              <a:t>engine</a:t>
            </a:r>
            <a:r>
              <a:rPr lang="it-IT" altLang="it-IT" baseline="0" dirty="0" smtClean="0"/>
              <a:t> non sembra essere fatto per essere programmato in </a:t>
            </a:r>
            <a:r>
              <a:rPr lang="it-IT" altLang="it-IT" baseline="0" dirty="0" err="1" smtClean="0"/>
              <a:t>c++</a:t>
            </a:r>
            <a:r>
              <a:rPr lang="it-IT" altLang="it-IT" baseline="0" dirty="0" smtClean="0"/>
              <a:t> attraverso i </a:t>
            </a:r>
            <a:r>
              <a:rPr lang="it-IT" altLang="it-IT" baseline="0" dirty="0" err="1" smtClean="0"/>
              <a:t>plugin</a:t>
            </a:r>
            <a:r>
              <a:rPr lang="it-IT" altLang="it-IT" baseline="0" dirty="0" smtClean="0"/>
              <a:t>, nonostante sia una cosa che mette a disposizione</a:t>
            </a:r>
          </a:p>
        </p:txBody>
      </p:sp>
    </p:spTree>
    <p:extLst>
      <p:ext uri="{BB962C8B-B14F-4D97-AF65-F5344CB8AC3E}">
        <p14:creationId xmlns:p14="http://schemas.microsoft.com/office/powerpoint/2010/main" val="302732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41</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41</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Dopo aver spiegato la slide si dice che parte del mio codice è atto proprio a compensare i valori mancanti o </a:t>
            </a:r>
            <a:r>
              <a:rPr lang="it-IT" altLang="it-IT" baseline="0" smtClean="0"/>
              <a:t>presumibilmente errati</a:t>
            </a:r>
            <a:endParaRPr lang="it-IT" altLang="it-IT" baseline="0" dirty="0" smtClean="0"/>
          </a:p>
        </p:txBody>
      </p:sp>
    </p:spTree>
    <p:extLst>
      <p:ext uri="{BB962C8B-B14F-4D97-AF65-F5344CB8AC3E}">
        <p14:creationId xmlns:p14="http://schemas.microsoft.com/office/powerpoint/2010/main" val="2769886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42</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42</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Purtroppo viste le problematiche che ho dovuto affrontare per buona parte del tirocinio che hanno portato alla riscrittura di buona parte della </a:t>
            </a:r>
            <a:r>
              <a:rPr lang="it-IT" altLang="it-IT" baseline="0" dirty="0" err="1" smtClean="0"/>
              <a:t>codebase</a:t>
            </a:r>
            <a:r>
              <a:rPr lang="it-IT" altLang="it-IT" baseline="0" dirty="0" smtClean="0"/>
              <a:t>, non ho avuto il tempo materiale di finire di implementare le </a:t>
            </a:r>
            <a:r>
              <a:rPr lang="it-IT" altLang="it-IT" baseline="0" dirty="0" err="1" smtClean="0"/>
              <a:t>features</a:t>
            </a:r>
            <a:r>
              <a:rPr lang="it-IT" altLang="it-IT" baseline="0" dirty="0" smtClean="0"/>
              <a:t> rimanenti sui fari classici da teatro. In ogni caso, allo stato attuale dell’arte sarà molto facile e rapido implementare le nuove </a:t>
            </a:r>
            <a:r>
              <a:rPr lang="it-IT" altLang="it-IT" baseline="0" dirty="0" err="1" smtClean="0"/>
              <a:t>features</a:t>
            </a:r>
            <a:r>
              <a:rPr lang="it-IT" altLang="it-IT" baseline="0" dirty="0" smtClean="0"/>
              <a:t>.</a:t>
            </a:r>
          </a:p>
        </p:txBody>
      </p:sp>
    </p:spTree>
    <p:extLst>
      <p:ext uri="{BB962C8B-B14F-4D97-AF65-F5344CB8AC3E}">
        <p14:creationId xmlns:p14="http://schemas.microsoft.com/office/powerpoint/2010/main" val="1450348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43</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43</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baseline="0" dirty="0" smtClean="0"/>
              <a:t>Durante il tirocinio l’azienda è stata acquisita dalla ARRI, azienda leader di produzione di camere e illuminazione per il mondo del cinema. Parlare del </a:t>
            </a:r>
            <a:r>
              <a:rPr lang="it-IT" altLang="it-IT" baseline="0" dirty="0" err="1" smtClean="0"/>
              <a:t>ledwall</a:t>
            </a:r>
            <a:r>
              <a:rPr lang="it-IT" altLang="it-IT" baseline="0" dirty="0" smtClean="0"/>
              <a:t> e che ci hanno messo in contatto con la </a:t>
            </a:r>
            <a:r>
              <a:rPr lang="it-IT" altLang="it-IT" baseline="0" dirty="0" err="1" smtClean="0"/>
              <a:t>epic</a:t>
            </a:r>
            <a:r>
              <a:rPr lang="it-IT" altLang="it-IT" baseline="0" dirty="0" smtClean="0"/>
              <a:t> games per il merge del nostro </a:t>
            </a:r>
            <a:r>
              <a:rPr lang="it-IT" altLang="it-IT" baseline="0" dirty="0" err="1" smtClean="0"/>
              <a:t>plugin</a:t>
            </a:r>
            <a:r>
              <a:rPr lang="it-IT" altLang="it-IT" baseline="0" dirty="0" smtClean="0"/>
              <a:t> direttamente nella </a:t>
            </a:r>
            <a:r>
              <a:rPr lang="it-IT" altLang="it-IT" baseline="0" dirty="0" err="1" smtClean="0"/>
              <a:t>repository</a:t>
            </a:r>
            <a:r>
              <a:rPr lang="it-IT" altLang="it-IT" baseline="0" dirty="0" smtClean="0"/>
              <a:t> </a:t>
            </a:r>
            <a:r>
              <a:rPr lang="it-IT" altLang="it-IT" baseline="0" dirty="0" err="1" smtClean="0"/>
              <a:t>git</a:t>
            </a:r>
            <a:r>
              <a:rPr lang="it-IT" altLang="it-IT" baseline="0" dirty="0" smtClean="0"/>
              <a:t> di </a:t>
            </a:r>
            <a:r>
              <a:rPr lang="it-IT" altLang="it-IT" baseline="0" dirty="0" err="1" smtClean="0"/>
              <a:t>unreal</a:t>
            </a:r>
            <a:r>
              <a:rPr lang="it-IT" altLang="it-IT" baseline="0" dirty="0" smtClean="0"/>
              <a:t> </a:t>
            </a:r>
            <a:r>
              <a:rPr lang="it-IT" altLang="it-IT" baseline="0" dirty="0" err="1" smtClean="0"/>
              <a:t>engine</a:t>
            </a:r>
            <a:endParaRPr lang="it-IT" altLang="it-IT" baseline="0" dirty="0" smtClean="0"/>
          </a:p>
        </p:txBody>
      </p:sp>
    </p:spTree>
    <p:extLst>
      <p:ext uri="{BB962C8B-B14F-4D97-AF65-F5344CB8AC3E}">
        <p14:creationId xmlns:p14="http://schemas.microsoft.com/office/powerpoint/2010/main" val="3382149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04899E8F-A043-7B8E-EDAD-9B5306593CB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DA408D58-0834-4D61-A16E-60105519EA84}" type="slidenum">
              <a:rPr lang="it-IT" altLang="it-IT" smtClean="0">
                <a:latin typeface="Arial" panose="020B0604020202020204" pitchFamily="34" charset="0"/>
              </a:rPr>
              <a:pPr>
                <a:spcBef>
                  <a:spcPct val="0"/>
                </a:spcBef>
                <a:buClrTx/>
                <a:buFontTx/>
                <a:buNone/>
              </a:pPr>
              <a:t>44</a:t>
            </a:fld>
            <a:endParaRPr lang="it-IT" altLang="it-IT">
              <a:latin typeface="Arial" panose="020B0604020202020204" pitchFamily="34" charset="0"/>
            </a:endParaRPr>
          </a:p>
        </p:txBody>
      </p:sp>
      <p:sp>
        <p:nvSpPr>
          <p:cNvPr id="34819" name="Text Box 1">
            <a:extLst>
              <a:ext uri="{FF2B5EF4-FFF2-40B4-BE49-F238E27FC236}">
                <a16:creationId xmlns:a16="http://schemas.microsoft.com/office/drawing/2014/main" id="{1B8DF024-24D1-5B92-0F93-0A6918A562DB}"/>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D2BEAD3F-5026-43F3-AAC8-2D2B223D62FA}" type="slidenum">
              <a:rPr lang="it-IT" altLang="it-IT">
                <a:latin typeface="Arial" panose="020B0604020202020204" pitchFamily="34" charset="0"/>
              </a:rPr>
              <a:pPr algn="r">
                <a:spcBef>
                  <a:spcPct val="0"/>
                </a:spcBef>
                <a:buClrTx/>
                <a:buFontTx/>
                <a:buNone/>
              </a:pPr>
              <a:t>44</a:t>
            </a:fld>
            <a:endParaRPr lang="it-IT" altLang="it-IT">
              <a:latin typeface="Arial" panose="020B0604020202020204" pitchFamily="34" charset="0"/>
            </a:endParaRPr>
          </a:p>
        </p:txBody>
      </p:sp>
      <p:sp>
        <p:nvSpPr>
          <p:cNvPr id="34820" name="Rectangle 2">
            <a:extLst>
              <a:ext uri="{FF2B5EF4-FFF2-40B4-BE49-F238E27FC236}">
                <a16:creationId xmlns:a16="http://schemas.microsoft.com/office/drawing/2014/main" id="{1930B60E-E543-5047-7D71-A8382F0EE41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1" name="Rectangle 3">
            <a:extLst>
              <a:ext uri="{FF2B5EF4-FFF2-40B4-BE49-F238E27FC236}">
                <a16:creationId xmlns:a16="http://schemas.microsoft.com/office/drawing/2014/main" id="{55799697-CC30-3393-55E1-2BFC4D8480ED}"/>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019729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87599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591654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6122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6396323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49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49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274682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dirty="0"/>
          </a:p>
        </p:txBody>
      </p:sp>
    </p:spTree>
    <p:extLst>
      <p:ext uri="{BB962C8B-B14F-4D97-AF65-F5344CB8AC3E}">
        <p14:creationId xmlns:p14="http://schemas.microsoft.com/office/powerpoint/2010/main" val="1732231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50</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50</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70961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6</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6</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it-IT" altLang="it-IT" dirty="0" smtClean="0"/>
              <a:t>Diciamo che questo è</a:t>
            </a:r>
            <a:r>
              <a:rPr lang="it-IT" altLang="it-IT" baseline="0" dirty="0" smtClean="0"/>
              <a:t> il grafo del materiale che si occupa del </a:t>
            </a:r>
            <a:r>
              <a:rPr lang="it-IT" altLang="it-IT" baseline="0" dirty="0" err="1" smtClean="0"/>
              <a:t>rendering</a:t>
            </a:r>
            <a:r>
              <a:rPr lang="it-IT" altLang="it-IT" baseline="0" dirty="0" smtClean="0"/>
              <a:t> delle proiezioni luminose su superfici. Facciamo notare come esiste solamente un solo modulo </a:t>
            </a:r>
            <a:r>
              <a:rPr lang="it-IT" altLang="it-IT" baseline="0" dirty="0" err="1" smtClean="0"/>
              <a:t>Gobo</a:t>
            </a:r>
            <a:r>
              <a:rPr lang="it-IT" altLang="it-IT" baseline="0" dirty="0" smtClean="0"/>
              <a:t> e che non ci sia la possibilità di implementare nuove </a:t>
            </a:r>
            <a:r>
              <a:rPr lang="it-IT" altLang="it-IT" baseline="0" dirty="0" err="1" smtClean="0"/>
              <a:t>feature</a:t>
            </a:r>
            <a:r>
              <a:rPr lang="it-IT" altLang="it-IT" baseline="0" dirty="0" smtClean="0"/>
              <a:t> oppure avere un numero variabile della stessa </a:t>
            </a:r>
            <a:r>
              <a:rPr lang="it-IT" altLang="it-IT" baseline="0" dirty="0" err="1" smtClean="0"/>
              <a:t>feature</a:t>
            </a:r>
            <a:r>
              <a:rPr lang="it-IT" altLang="it-IT" baseline="0" dirty="0" smtClean="0"/>
              <a:t>. Spiego che l’idea è stata quella di creare un sistema modulare, che è esattamente come funziona una </a:t>
            </a:r>
            <a:r>
              <a:rPr lang="it-IT" altLang="it-IT" baseline="0" dirty="0" err="1" smtClean="0"/>
              <a:t>fixture</a:t>
            </a:r>
            <a:endParaRPr lang="it-IT" altLang="it-IT" baseline="0" dirty="0" smtClean="0"/>
          </a:p>
        </p:txBody>
      </p:sp>
    </p:spTree>
    <p:extLst>
      <p:ext uri="{BB962C8B-B14F-4D97-AF65-F5344CB8AC3E}">
        <p14:creationId xmlns:p14="http://schemas.microsoft.com/office/powerpoint/2010/main" val="2692844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7</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7</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203726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8</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8</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94635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09719151-66F1-74A8-439C-594FF381C14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69450DE-F259-4FF3-B5B6-56632F16274E}" type="slidenum">
              <a:rPr lang="it-IT" altLang="it-IT" smtClean="0">
                <a:latin typeface="Arial" panose="020B0604020202020204" pitchFamily="34" charset="0"/>
              </a:rPr>
              <a:pPr>
                <a:spcBef>
                  <a:spcPct val="0"/>
                </a:spcBef>
                <a:buClrTx/>
                <a:buFontTx/>
                <a:buNone/>
              </a:pPr>
              <a:t>9</a:t>
            </a:fld>
            <a:endParaRPr lang="it-IT" altLang="it-IT">
              <a:latin typeface="Arial" panose="020B0604020202020204" pitchFamily="34" charset="0"/>
            </a:endParaRPr>
          </a:p>
        </p:txBody>
      </p:sp>
      <p:sp>
        <p:nvSpPr>
          <p:cNvPr id="6147" name="Text Box 1">
            <a:extLst>
              <a:ext uri="{FF2B5EF4-FFF2-40B4-BE49-F238E27FC236}">
                <a16:creationId xmlns:a16="http://schemas.microsoft.com/office/drawing/2014/main" id="{8B6E7D71-60F1-29A4-D0EE-200EB3E5C22D}"/>
              </a:ext>
            </a:extLst>
          </p:cNvPr>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a:spcBef>
                <a:spcPct val="0"/>
              </a:spcBef>
              <a:buClrTx/>
              <a:buFontTx/>
              <a:buNone/>
            </a:pPr>
            <a:fld id="{FC057120-74EA-40EE-AD93-100C394F8AB6}" type="slidenum">
              <a:rPr lang="it-IT" altLang="it-IT">
                <a:latin typeface="Arial" panose="020B0604020202020204" pitchFamily="34" charset="0"/>
              </a:rPr>
              <a:pPr algn="r">
                <a:spcBef>
                  <a:spcPct val="0"/>
                </a:spcBef>
                <a:buClrTx/>
                <a:buFontTx/>
                <a:buNone/>
              </a:pPr>
              <a:t>9</a:t>
            </a:fld>
            <a:endParaRPr lang="it-IT" altLang="it-IT">
              <a:latin typeface="Arial" panose="020B0604020202020204" pitchFamily="34" charset="0"/>
            </a:endParaRPr>
          </a:p>
        </p:txBody>
      </p:sp>
      <p:sp>
        <p:nvSpPr>
          <p:cNvPr id="6148" name="Rectangle 2">
            <a:extLst>
              <a:ext uri="{FF2B5EF4-FFF2-40B4-BE49-F238E27FC236}">
                <a16:creationId xmlns:a16="http://schemas.microsoft.com/office/drawing/2014/main" id="{B409E0DA-9D55-3ED8-9510-B732F4162E7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3">
            <a:extLst>
              <a:ext uri="{FF2B5EF4-FFF2-40B4-BE49-F238E27FC236}">
                <a16:creationId xmlns:a16="http://schemas.microsoft.com/office/drawing/2014/main" id="{D14C0E9A-DD49-1914-C4A4-94B29C8FCE61}"/>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baseline="0" dirty="0" smtClean="0"/>
          </a:p>
        </p:txBody>
      </p:sp>
    </p:spTree>
    <p:extLst>
      <p:ext uri="{BB962C8B-B14F-4D97-AF65-F5344CB8AC3E}">
        <p14:creationId xmlns:p14="http://schemas.microsoft.com/office/powerpoint/2010/main" val="316613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6">
            <a:extLst>
              <a:ext uri="{FF2B5EF4-FFF2-40B4-BE49-F238E27FC236}">
                <a16:creationId xmlns:a16="http://schemas.microsoft.com/office/drawing/2014/main" id="{DC0E019D-828F-BBE8-E63A-29C4795F38FE}"/>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6091A3C7-913F-D0E3-4649-827D85E8C1C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98367400-4D8A-24CC-9B3D-38FD5D29B50D}"/>
              </a:ext>
            </a:extLst>
          </p:cNvPr>
          <p:cNvSpPr>
            <a:spLocks noGrp="1" noChangeArrowheads="1"/>
          </p:cNvSpPr>
          <p:nvPr>
            <p:ph type="sldNum" idx="12"/>
          </p:nvPr>
        </p:nvSpPr>
        <p:spPr>
          <a:ln/>
        </p:spPr>
        <p:txBody>
          <a:bodyPr/>
          <a:lstStyle>
            <a:lvl1pPr>
              <a:defRPr/>
            </a:lvl1pPr>
          </a:lstStyle>
          <a:p>
            <a:pPr>
              <a:defRPr/>
            </a:pPr>
            <a:r>
              <a:rPr lang="it-IT" altLang="it-IT"/>
              <a:t>Pagina </a:t>
            </a:r>
            <a:fld id="{803694EC-67BD-4273-8634-4A5AA3D579EB}" type="slidenum">
              <a:rPr lang="it-IT" altLang="it-IT" smtClean="0"/>
              <a:pPr>
                <a:defRPr/>
              </a:pPr>
              <a:t>‹N›</a:t>
            </a:fld>
            <a:endParaRPr lang="it-IT" altLang="it-IT"/>
          </a:p>
        </p:txBody>
      </p:sp>
    </p:spTree>
    <p:extLst>
      <p:ext uri="{BB962C8B-B14F-4D97-AF65-F5344CB8AC3E}">
        <p14:creationId xmlns:p14="http://schemas.microsoft.com/office/powerpoint/2010/main" val="232638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E6E9CBA1-B5DE-D681-F73D-2CF7FD586DE0}"/>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FFC04DD-03A3-922C-70D2-E0812BFB4AC7}"/>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D120C563-EC5F-133F-1412-CFFEDDD801A5}"/>
              </a:ext>
            </a:extLst>
          </p:cNvPr>
          <p:cNvSpPr>
            <a:spLocks noGrp="1" noChangeArrowheads="1"/>
          </p:cNvSpPr>
          <p:nvPr>
            <p:ph type="sldNum" idx="12"/>
          </p:nvPr>
        </p:nvSpPr>
        <p:spPr>
          <a:ln/>
        </p:spPr>
        <p:txBody>
          <a:bodyPr/>
          <a:lstStyle>
            <a:lvl1pPr>
              <a:defRPr/>
            </a:lvl1pPr>
          </a:lstStyle>
          <a:p>
            <a:pPr>
              <a:defRPr/>
            </a:pPr>
            <a:r>
              <a:rPr lang="it-IT" altLang="it-IT"/>
              <a:t>Pagina </a:t>
            </a:r>
            <a:fld id="{7993E8FB-B3AB-4F15-8DFC-ACAB3DFB82BA}" type="slidenum">
              <a:rPr lang="it-IT" altLang="it-IT" smtClean="0"/>
              <a:pPr>
                <a:defRPr/>
              </a:pPr>
              <a:t>‹N›</a:t>
            </a:fld>
            <a:endParaRPr lang="it-IT" altLang="it-IT"/>
          </a:p>
        </p:txBody>
      </p:sp>
    </p:spTree>
    <p:extLst>
      <p:ext uri="{BB962C8B-B14F-4D97-AF65-F5344CB8AC3E}">
        <p14:creationId xmlns:p14="http://schemas.microsoft.com/office/powerpoint/2010/main" val="344070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4975" y="409575"/>
            <a:ext cx="1889125" cy="5456238"/>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6562" cy="54562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D3405A72-047C-58D6-6CE3-35BF251B90A3}"/>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8CE56B92-1A52-4DB2-797E-00E647764A66}"/>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C7C2A210-9344-7673-E71F-6EF74EAC0CA2}"/>
              </a:ext>
            </a:extLst>
          </p:cNvPr>
          <p:cNvSpPr>
            <a:spLocks noGrp="1" noChangeArrowheads="1"/>
          </p:cNvSpPr>
          <p:nvPr>
            <p:ph type="sldNum" idx="12"/>
          </p:nvPr>
        </p:nvSpPr>
        <p:spPr>
          <a:ln/>
        </p:spPr>
        <p:txBody>
          <a:bodyPr/>
          <a:lstStyle>
            <a:lvl1pPr>
              <a:defRPr/>
            </a:lvl1pPr>
          </a:lstStyle>
          <a:p>
            <a:pPr>
              <a:defRPr/>
            </a:pPr>
            <a:r>
              <a:rPr lang="it-IT" altLang="it-IT"/>
              <a:t>Pagina </a:t>
            </a:r>
            <a:fld id="{41883968-6454-441C-9810-4BC540B9CA7D}" type="slidenum">
              <a:rPr lang="it-IT" altLang="it-IT" smtClean="0"/>
              <a:pPr>
                <a:defRPr/>
              </a:pPr>
              <a:t>‹N›</a:t>
            </a:fld>
            <a:endParaRPr lang="it-IT" altLang="it-IT"/>
          </a:p>
        </p:txBody>
      </p:sp>
    </p:spTree>
    <p:extLst>
      <p:ext uri="{BB962C8B-B14F-4D97-AF65-F5344CB8AC3E}">
        <p14:creationId xmlns:p14="http://schemas.microsoft.com/office/powerpoint/2010/main" val="235805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136367FA-492C-8DEB-E378-7BD39EB12428}"/>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99AEB824-14B3-9508-A33A-D4DD8DB8617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BB56264B-0513-089F-79F5-AA3AEF9AB9A7}"/>
              </a:ext>
            </a:extLst>
          </p:cNvPr>
          <p:cNvSpPr>
            <a:spLocks noGrp="1" noChangeArrowheads="1"/>
          </p:cNvSpPr>
          <p:nvPr>
            <p:ph type="sldNum" idx="12"/>
          </p:nvPr>
        </p:nvSpPr>
        <p:spPr>
          <a:ln/>
        </p:spPr>
        <p:txBody>
          <a:bodyPr/>
          <a:lstStyle>
            <a:lvl1pPr>
              <a:defRPr/>
            </a:lvl1pPr>
          </a:lstStyle>
          <a:p>
            <a:pPr>
              <a:defRPr/>
            </a:pPr>
            <a:r>
              <a:rPr lang="it-IT" altLang="it-IT"/>
              <a:t>Pagina </a:t>
            </a:r>
            <a:fld id="{738A6A9E-41F3-40BD-AD94-1717D892B34D}" type="slidenum">
              <a:rPr lang="it-IT" altLang="it-IT" smtClean="0"/>
              <a:pPr>
                <a:defRPr/>
              </a:pPr>
              <a:t>‹N›</a:t>
            </a:fld>
            <a:endParaRPr lang="it-IT" altLang="it-IT"/>
          </a:p>
        </p:txBody>
      </p:sp>
    </p:spTree>
    <p:extLst>
      <p:ext uri="{BB962C8B-B14F-4D97-AF65-F5344CB8AC3E}">
        <p14:creationId xmlns:p14="http://schemas.microsoft.com/office/powerpoint/2010/main" val="306294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6">
            <a:extLst>
              <a:ext uri="{FF2B5EF4-FFF2-40B4-BE49-F238E27FC236}">
                <a16:creationId xmlns:a16="http://schemas.microsoft.com/office/drawing/2014/main" id="{AC931046-D1A7-0718-3320-9DFCA64D68DB}"/>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5" name="Rectangle 7">
            <a:extLst>
              <a:ext uri="{FF2B5EF4-FFF2-40B4-BE49-F238E27FC236}">
                <a16:creationId xmlns:a16="http://schemas.microsoft.com/office/drawing/2014/main" id="{CF80617E-31EE-C489-5338-B686EEFF62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6" name="Rectangle 8">
            <a:extLst>
              <a:ext uri="{FF2B5EF4-FFF2-40B4-BE49-F238E27FC236}">
                <a16:creationId xmlns:a16="http://schemas.microsoft.com/office/drawing/2014/main" id="{5F3CED33-36DA-A714-E84C-D8C86729D623}"/>
              </a:ext>
            </a:extLst>
          </p:cNvPr>
          <p:cNvSpPr>
            <a:spLocks noGrp="1" noChangeArrowheads="1"/>
          </p:cNvSpPr>
          <p:nvPr>
            <p:ph type="sldNum" idx="12"/>
          </p:nvPr>
        </p:nvSpPr>
        <p:spPr>
          <a:ln/>
        </p:spPr>
        <p:txBody>
          <a:bodyPr/>
          <a:lstStyle>
            <a:lvl1pPr>
              <a:defRPr/>
            </a:lvl1pPr>
          </a:lstStyle>
          <a:p>
            <a:pPr>
              <a:defRPr/>
            </a:pPr>
            <a:r>
              <a:rPr lang="it-IT" altLang="it-IT"/>
              <a:t>Pagina </a:t>
            </a:r>
            <a:fld id="{9BF1840E-B00E-4CAC-B026-D7771CC500B6}" type="slidenum">
              <a:rPr lang="it-IT" altLang="it-IT" smtClean="0"/>
              <a:pPr>
                <a:defRPr/>
              </a:pPr>
              <a:t>‹N›</a:t>
            </a:fld>
            <a:endParaRPr lang="it-IT" altLang="it-IT"/>
          </a:p>
        </p:txBody>
      </p:sp>
    </p:spTree>
    <p:extLst>
      <p:ext uri="{BB962C8B-B14F-4D97-AF65-F5344CB8AC3E}">
        <p14:creationId xmlns:p14="http://schemas.microsoft.com/office/powerpoint/2010/main" val="423702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2050"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0463" y="1752600"/>
            <a:ext cx="3703637" cy="41132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
            <a:extLst>
              <a:ext uri="{FF2B5EF4-FFF2-40B4-BE49-F238E27FC236}">
                <a16:creationId xmlns:a16="http://schemas.microsoft.com/office/drawing/2014/main" id="{BFFF3855-CB8A-72F9-F439-22F0FA6EC8AA}"/>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A2EC04CD-C410-9268-64C0-0420805A9EE1}"/>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556CEE4C-D9FB-DDE6-3B38-2C433E349FFB}"/>
              </a:ext>
            </a:extLst>
          </p:cNvPr>
          <p:cNvSpPr>
            <a:spLocks noGrp="1" noChangeArrowheads="1"/>
          </p:cNvSpPr>
          <p:nvPr>
            <p:ph type="sldNum" idx="12"/>
          </p:nvPr>
        </p:nvSpPr>
        <p:spPr>
          <a:ln/>
        </p:spPr>
        <p:txBody>
          <a:bodyPr/>
          <a:lstStyle>
            <a:lvl1pPr>
              <a:defRPr/>
            </a:lvl1pPr>
          </a:lstStyle>
          <a:p>
            <a:pPr>
              <a:defRPr/>
            </a:pPr>
            <a:r>
              <a:rPr lang="it-IT" altLang="it-IT"/>
              <a:t>Pagina </a:t>
            </a:r>
            <a:fld id="{4DCC5071-5B91-4F4D-B09E-2062C82E5CA6}" type="slidenum">
              <a:rPr lang="it-IT" altLang="it-IT" smtClean="0"/>
              <a:pPr>
                <a:defRPr/>
              </a:pPr>
              <a:t>‹N›</a:t>
            </a:fld>
            <a:endParaRPr lang="it-IT" altLang="it-IT"/>
          </a:p>
        </p:txBody>
      </p:sp>
    </p:spTree>
    <p:extLst>
      <p:ext uri="{BB962C8B-B14F-4D97-AF65-F5344CB8AC3E}">
        <p14:creationId xmlns:p14="http://schemas.microsoft.com/office/powerpoint/2010/main" val="50943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
            <a:extLst>
              <a:ext uri="{FF2B5EF4-FFF2-40B4-BE49-F238E27FC236}">
                <a16:creationId xmlns:a16="http://schemas.microsoft.com/office/drawing/2014/main" id="{B8AD3930-B378-4E2B-AD0F-C72D6569ABC4}"/>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8" name="Rectangle 7">
            <a:extLst>
              <a:ext uri="{FF2B5EF4-FFF2-40B4-BE49-F238E27FC236}">
                <a16:creationId xmlns:a16="http://schemas.microsoft.com/office/drawing/2014/main" id="{26D42270-E497-36C7-CE41-50908D67EBAC}"/>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9" name="Rectangle 8">
            <a:extLst>
              <a:ext uri="{FF2B5EF4-FFF2-40B4-BE49-F238E27FC236}">
                <a16:creationId xmlns:a16="http://schemas.microsoft.com/office/drawing/2014/main" id="{B67BEAB0-9108-11B7-49F0-587830364603}"/>
              </a:ext>
            </a:extLst>
          </p:cNvPr>
          <p:cNvSpPr>
            <a:spLocks noGrp="1" noChangeArrowheads="1"/>
          </p:cNvSpPr>
          <p:nvPr>
            <p:ph type="sldNum" idx="12"/>
          </p:nvPr>
        </p:nvSpPr>
        <p:spPr>
          <a:ln/>
        </p:spPr>
        <p:txBody>
          <a:bodyPr/>
          <a:lstStyle>
            <a:lvl1pPr>
              <a:defRPr/>
            </a:lvl1pPr>
          </a:lstStyle>
          <a:p>
            <a:pPr>
              <a:defRPr/>
            </a:pPr>
            <a:r>
              <a:rPr lang="it-IT" altLang="it-IT"/>
              <a:t>Pagina </a:t>
            </a:r>
            <a:fld id="{C0EA0182-0139-4D80-ADE4-07FB78E8F1B4}" type="slidenum">
              <a:rPr lang="it-IT" altLang="it-IT" smtClean="0"/>
              <a:pPr>
                <a:defRPr/>
              </a:pPr>
              <a:t>‹N›</a:t>
            </a:fld>
            <a:endParaRPr lang="it-IT" altLang="it-IT"/>
          </a:p>
        </p:txBody>
      </p:sp>
    </p:spTree>
    <p:extLst>
      <p:ext uri="{BB962C8B-B14F-4D97-AF65-F5344CB8AC3E}">
        <p14:creationId xmlns:p14="http://schemas.microsoft.com/office/powerpoint/2010/main" val="367191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6">
            <a:extLst>
              <a:ext uri="{FF2B5EF4-FFF2-40B4-BE49-F238E27FC236}">
                <a16:creationId xmlns:a16="http://schemas.microsoft.com/office/drawing/2014/main" id="{DCA86F74-BA47-7A38-D6C5-60148F011637}"/>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4" name="Rectangle 7">
            <a:extLst>
              <a:ext uri="{FF2B5EF4-FFF2-40B4-BE49-F238E27FC236}">
                <a16:creationId xmlns:a16="http://schemas.microsoft.com/office/drawing/2014/main" id="{3CF4C64D-1431-D2C8-D235-EA9F2974D02E}"/>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5" name="Rectangle 8">
            <a:extLst>
              <a:ext uri="{FF2B5EF4-FFF2-40B4-BE49-F238E27FC236}">
                <a16:creationId xmlns:a16="http://schemas.microsoft.com/office/drawing/2014/main" id="{9738C638-5956-D4CE-C9FA-95DF090A2BF7}"/>
              </a:ext>
            </a:extLst>
          </p:cNvPr>
          <p:cNvSpPr>
            <a:spLocks noGrp="1" noChangeArrowheads="1"/>
          </p:cNvSpPr>
          <p:nvPr>
            <p:ph type="sldNum" idx="12"/>
          </p:nvPr>
        </p:nvSpPr>
        <p:spPr>
          <a:ln/>
        </p:spPr>
        <p:txBody>
          <a:bodyPr/>
          <a:lstStyle>
            <a:lvl1pPr>
              <a:defRPr/>
            </a:lvl1pPr>
          </a:lstStyle>
          <a:p>
            <a:pPr>
              <a:defRPr/>
            </a:pPr>
            <a:r>
              <a:rPr lang="it-IT" altLang="it-IT"/>
              <a:t>Pagina </a:t>
            </a:r>
            <a:fld id="{2BBBCBE3-7259-490E-8CE1-0C4A02B64D79}" type="slidenum">
              <a:rPr lang="it-IT" altLang="it-IT" smtClean="0"/>
              <a:pPr>
                <a:defRPr/>
              </a:pPr>
              <a:t>‹N›</a:t>
            </a:fld>
            <a:endParaRPr lang="it-IT" altLang="it-IT"/>
          </a:p>
        </p:txBody>
      </p:sp>
    </p:spTree>
    <p:extLst>
      <p:ext uri="{BB962C8B-B14F-4D97-AF65-F5344CB8AC3E}">
        <p14:creationId xmlns:p14="http://schemas.microsoft.com/office/powerpoint/2010/main" val="269380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DC10CA4-1633-AAAE-83B8-5FE5E872E315}"/>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3" name="Rectangle 7">
            <a:extLst>
              <a:ext uri="{FF2B5EF4-FFF2-40B4-BE49-F238E27FC236}">
                <a16:creationId xmlns:a16="http://schemas.microsoft.com/office/drawing/2014/main" id="{590099E5-457E-C600-D7FA-382423335FE8}"/>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4" name="Rectangle 8">
            <a:extLst>
              <a:ext uri="{FF2B5EF4-FFF2-40B4-BE49-F238E27FC236}">
                <a16:creationId xmlns:a16="http://schemas.microsoft.com/office/drawing/2014/main" id="{B06AA91B-D89C-E658-06D1-C6A85A808BE5}"/>
              </a:ext>
            </a:extLst>
          </p:cNvPr>
          <p:cNvSpPr>
            <a:spLocks noGrp="1" noChangeArrowheads="1"/>
          </p:cNvSpPr>
          <p:nvPr>
            <p:ph type="sldNum" idx="12"/>
          </p:nvPr>
        </p:nvSpPr>
        <p:spPr>
          <a:ln/>
        </p:spPr>
        <p:txBody>
          <a:bodyPr/>
          <a:lstStyle>
            <a:lvl1pPr>
              <a:defRPr/>
            </a:lvl1pPr>
          </a:lstStyle>
          <a:p>
            <a:pPr>
              <a:defRPr/>
            </a:pPr>
            <a:r>
              <a:rPr lang="it-IT" altLang="it-IT"/>
              <a:t>Pagina </a:t>
            </a:r>
            <a:fld id="{2FDF5672-5227-4B2B-9905-B0BC52F537BA}" type="slidenum">
              <a:rPr lang="it-IT" altLang="it-IT" smtClean="0"/>
              <a:pPr>
                <a:defRPr/>
              </a:pPr>
              <a:t>‹N›</a:t>
            </a:fld>
            <a:endParaRPr lang="it-IT" altLang="it-IT"/>
          </a:p>
        </p:txBody>
      </p:sp>
    </p:spTree>
    <p:extLst>
      <p:ext uri="{BB962C8B-B14F-4D97-AF65-F5344CB8AC3E}">
        <p14:creationId xmlns:p14="http://schemas.microsoft.com/office/powerpoint/2010/main" val="154999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4FCDC9AE-05F9-DF8D-D63D-466E3167452C}"/>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D8D4E4EF-4D90-3BFC-C22D-FF392838F313}"/>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1858D6D7-2816-90C7-789B-FAEC76A26323}"/>
              </a:ext>
            </a:extLst>
          </p:cNvPr>
          <p:cNvSpPr>
            <a:spLocks noGrp="1" noChangeArrowheads="1"/>
          </p:cNvSpPr>
          <p:nvPr>
            <p:ph type="sldNum" idx="12"/>
          </p:nvPr>
        </p:nvSpPr>
        <p:spPr>
          <a:ln/>
        </p:spPr>
        <p:txBody>
          <a:bodyPr/>
          <a:lstStyle>
            <a:lvl1pPr>
              <a:defRPr/>
            </a:lvl1pPr>
          </a:lstStyle>
          <a:p>
            <a:pPr>
              <a:defRPr/>
            </a:pPr>
            <a:r>
              <a:rPr lang="it-IT" altLang="it-IT"/>
              <a:t>Pagina </a:t>
            </a:r>
            <a:fld id="{3D3B62FB-5FA1-42EB-95F6-3B5BC04A0FBD}" type="slidenum">
              <a:rPr lang="it-IT" altLang="it-IT" smtClean="0"/>
              <a:pPr>
                <a:defRPr/>
              </a:pPr>
              <a:t>‹N›</a:t>
            </a:fld>
            <a:endParaRPr lang="it-IT" altLang="it-IT"/>
          </a:p>
        </p:txBody>
      </p:sp>
    </p:spTree>
    <p:extLst>
      <p:ext uri="{BB962C8B-B14F-4D97-AF65-F5344CB8AC3E}">
        <p14:creationId xmlns:p14="http://schemas.microsoft.com/office/powerpoint/2010/main" val="389146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6">
            <a:extLst>
              <a:ext uri="{FF2B5EF4-FFF2-40B4-BE49-F238E27FC236}">
                <a16:creationId xmlns:a16="http://schemas.microsoft.com/office/drawing/2014/main" id="{16EB6669-DC0B-D6B1-497A-3E09746E9B8F}"/>
              </a:ext>
            </a:extLst>
          </p:cNvPr>
          <p:cNvSpPr>
            <a:spLocks noGrp="1" noChangeArrowheads="1"/>
          </p:cNvSpPr>
          <p:nvPr>
            <p:ph type="dt" idx="10"/>
          </p:nvPr>
        </p:nvSpPr>
        <p:spPr>
          <a:ln/>
        </p:spPr>
        <p:txBody>
          <a:bodyPr/>
          <a:lstStyle>
            <a:lvl1pPr>
              <a:defRPr/>
            </a:lvl1pPr>
          </a:lstStyle>
          <a:p>
            <a:pPr>
              <a:defRPr/>
            </a:pPr>
            <a:r>
              <a:rPr lang="it-IT" altLang="it-IT"/>
              <a:t>05/07/23</a:t>
            </a:r>
          </a:p>
        </p:txBody>
      </p:sp>
      <p:sp>
        <p:nvSpPr>
          <p:cNvPr id="6" name="Rectangle 7">
            <a:extLst>
              <a:ext uri="{FF2B5EF4-FFF2-40B4-BE49-F238E27FC236}">
                <a16:creationId xmlns:a16="http://schemas.microsoft.com/office/drawing/2014/main" id="{12911104-E62A-3D57-5F26-18E93FE9EEB4}"/>
              </a:ext>
            </a:extLst>
          </p:cNvPr>
          <p:cNvSpPr>
            <a:spLocks noGrp="1" noChangeArrowheads="1"/>
          </p:cNvSpPr>
          <p:nvPr>
            <p:ph type="ftr" idx="11"/>
          </p:nvPr>
        </p:nvSpPr>
        <p:spPr>
          <a:ln/>
        </p:spPr>
        <p:txBody>
          <a:bodyPr/>
          <a:lstStyle>
            <a:lvl1pPr>
              <a:defRPr/>
            </a:lvl1pPr>
          </a:lstStyle>
          <a:p>
            <a:pPr>
              <a:defRPr/>
            </a:pPr>
            <a:r>
              <a:rPr lang="it-IT" altLang="it-IT"/>
              <a:t>Titolo Presentazione</a:t>
            </a:r>
          </a:p>
        </p:txBody>
      </p:sp>
      <p:sp>
        <p:nvSpPr>
          <p:cNvPr id="7" name="Rectangle 8">
            <a:extLst>
              <a:ext uri="{FF2B5EF4-FFF2-40B4-BE49-F238E27FC236}">
                <a16:creationId xmlns:a16="http://schemas.microsoft.com/office/drawing/2014/main" id="{0658B320-D229-8CF4-E8EE-0A22253274FB}"/>
              </a:ext>
            </a:extLst>
          </p:cNvPr>
          <p:cNvSpPr>
            <a:spLocks noGrp="1" noChangeArrowheads="1"/>
          </p:cNvSpPr>
          <p:nvPr>
            <p:ph type="sldNum" idx="12"/>
          </p:nvPr>
        </p:nvSpPr>
        <p:spPr>
          <a:ln/>
        </p:spPr>
        <p:txBody>
          <a:bodyPr/>
          <a:lstStyle>
            <a:lvl1pPr>
              <a:defRPr/>
            </a:lvl1pPr>
          </a:lstStyle>
          <a:p>
            <a:pPr>
              <a:defRPr/>
            </a:pPr>
            <a:r>
              <a:rPr lang="it-IT" altLang="it-IT"/>
              <a:t>Pagina </a:t>
            </a:r>
            <a:fld id="{7C79B8DF-0179-4C96-BC43-843D7BA158F3}" type="slidenum">
              <a:rPr lang="it-IT" altLang="it-IT" smtClean="0"/>
              <a:pPr>
                <a:defRPr/>
              </a:pPr>
              <a:t>‹N›</a:t>
            </a:fld>
            <a:endParaRPr lang="it-IT" altLang="it-IT"/>
          </a:p>
        </p:txBody>
      </p:sp>
    </p:spTree>
    <p:extLst>
      <p:ext uri="{BB962C8B-B14F-4D97-AF65-F5344CB8AC3E}">
        <p14:creationId xmlns:p14="http://schemas.microsoft.com/office/powerpoint/2010/main" val="4216718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Group 1">
            <a:extLst>
              <a:ext uri="{FF2B5EF4-FFF2-40B4-BE49-F238E27FC236}">
                <a16:creationId xmlns:a16="http://schemas.microsoft.com/office/drawing/2014/main" id="{6CBB0797-2F38-A17F-082C-3852828B3543}"/>
              </a:ext>
            </a:extLst>
          </p:cNvPr>
          <p:cNvGrpSpPr>
            <a:grpSpLocks/>
          </p:cNvGrpSpPr>
          <p:nvPr/>
        </p:nvGrpSpPr>
        <p:grpSpPr bwMode="auto">
          <a:xfrm>
            <a:off x="0" y="6096000"/>
            <a:ext cx="9142413" cy="760413"/>
            <a:chOff x="0" y="3840"/>
            <a:chExt cx="5759" cy="479"/>
          </a:xfrm>
        </p:grpSpPr>
        <p:sp>
          <p:nvSpPr>
            <p:cNvPr id="2" name="Rectangle 2">
              <a:extLst>
                <a:ext uri="{FF2B5EF4-FFF2-40B4-BE49-F238E27FC236}">
                  <a16:creationId xmlns:a16="http://schemas.microsoft.com/office/drawing/2014/main" id="{AA539E98-5B26-7BDC-15E9-AF324A73D560}"/>
                </a:ext>
              </a:extLst>
            </p:cNvPr>
            <p:cNvSpPr>
              <a:spLocks noChangeArrowheads="1"/>
            </p:cNvSpPr>
            <p:nvPr/>
          </p:nvSpPr>
          <p:spPr bwMode="auto">
            <a:xfrm>
              <a:off x="0" y="3984"/>
              <a:ext cx="5759" cy="335"/>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33" name="Rectangle 3">
              <a:extLst>
                <a:ext uri="{FF2B5EF4-FFF2-40B4-BE49-F238E27FC236}">
                  <a16:creationId xmlns:a16="http://schemas.microsoft.com/office/drawing/2014/main" id="{C241804A-0F95-630A-FD54-9AE0ADE3E1C0}"/>
                </a:ext>
              </a:extLst>
            </p:cNvPr>
            <p:cNvSpPr>
              <a:spLocks noChangeArrowheads="1"/>
            </p:cNvSpPr>
            <p:nvPr/>
          </p:nvSpPr>
          <p:spPr bwMode="auto">
            <a:xfrm>
              <a:off x="768" y="3840"/>
              <a:ext cx="4991" cy="479"/>
            </a:xfrm>
            <a:prstGeom prst="rect">
              <a:avLst/>
            </a:prstGeom>
            <a:solidFill>
              <a:srgbClr val="822433"/>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grpSp>
      <p:sp>
        <p:nvSpPr>
          <p:cNvPr id="1027" name="Rectangle 4">
            <a:extLst>
              <a:ext uri="{FF2B5EF4-FFF2-40B4-BE49-F238E27FC236}">
                <a16:creationId xmlns:a16="http://schemas.microsoft.com/office/drawing/2014/main" id="{8CA6F92B-08B3-FC7E-F153-770D4CEFE4F5}"/>
              </a:ext>
            </a:extLst>
          </p:cNvPr>
          <p:cNvSpPr>
            <a:spLocks noGrp="1" noChangeArrowheads="1"/>
          </p:cNvSpPr>
          <p:nvPr>
            <p:ph type="title"/>
          </p:nvPr>
        </p:nvSpPr>
        <p:spPr bwMode="auto">
          <a:xfrm>
            <a:off x="1116013" y="409575"/>
            <a:ext cx="75580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title text format</a:t>
            </a:r>
          </a:p>
        </p:txBody>
      </p:sp>
      <p:sp>
        <p:nvSpPr>
          <p:cNvPr id="1028" name="Rectangle 5">
            <a:extLst>
              <a:ext uri="{FF2B5EF4-FFF2-40B4-BE49-F238E27FC236}">
                <a16:creationId xmlns:a16="http://schemas.microsoft.com/office/drawing/2014/main" id="{59198C83-AD61-E568-32D9-58C1BAB4C3FB}"/>
              </a:ext>
            </a:extLst>
          </p:cNvPr>
          <p:cNvSpPr>
            <a:spLocks noGrp="1" noChangeArrowheads="1"/>
          </p:cNvSpPr>
          <p:nvPr>
            <p:ph type="body" idx="1"/>
          </p:nvPr>
        </p:nvSpPr>
        <p:spPr bwMode="auto">
          <a:xfrm>
            <a:off x="1116013" y="1752600"/>
            <a:ext cx="7558087"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it-IT"/>
              <a:t>Click to edit the outline text format</a:t>
            </a:r>
          </a:p>
          <a:p>
            <a:pPr lvl="1"/>
            <a:r>
              <a:rPr lang="en-GB" altLang="it-IT"/>
              <a:t>Second Outline Level</a:t>
            </a:r>
          </a:p>
          <a:p>
            <a:pPr lvl="2"/>
            <a:r>
              <a:rPr lang="en-GB" altLang="it-IT"/>
              <a:t>Third Outline Level</a:t>
            </a:r>
          </a:p>
          <a:p>
            <a:pPr lvl="3"/>
            <a:r>
              <a:rPr lang="en-GB" altLang="it-IT"/>
              <a:t>Fourth Outline Level</a:t>
            </a:r>
          </a:p>
          <a:p>
            <a:pPr lvl="4"/>
            <a:r>
              <a:rPr lang="en-GB" altLang="it-IT"/>
              <a:t>Fifth Outline Level</a:t>
            </a:r>
          </a:p>
          <a:p>
            <a:pPr lvl="4"/>
            <a:r>
              <a:rPr lang="en-GB" altLang="it-IT"/>
              <a:t>Sixth Outline Level</a:t>
            </a:r>
          </a:p>
          <a:p>
            <a:pPr lvl="4"/>
            <a:r>
              <a:rPr lang="en-GB" altLang="it-IT"/>
              <a:t>Seventh Outline Level</a:t>
            </a:r>
          </a:p>
        </p:txBody>
      </p:sp>
      <p:sp>
        <p:nvSpPr>
          <p:cNvPr id="1030" name="Rectangle 6">
            <a:extLst>
              <a:ext uri="{FF2B5EF4-FFF2-40B4-BE49-F238E27FC236}">
                <a16:creationId xmlns:a16="http://schemas.microsoft.com/office/drawing/2014/main" id="{092278F4-C9E6-3EC8-7C4D-B658A213FE1C}"/>
              </a:ext>
            </a:extLst>
          </p:cNvPr>
          <p:cNvSpPr>
            <a:spLocks noGrp="1" noChangeArrowheads="1"/>
          </p:cNvSpPr>
          <p:nvPr>
            <p:ph type="dt"/>
          </p:nvPr>
        </p:nvSpPr>
        <p:spPr bwMode="auto">
          <a:xfrm>
            <a:off x="43434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ct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05/07/23</a:t>
            </a:r>
          </a:p>
        </p:txBody>
      </p:sp>
      <p:sp>
        <p:nvSpPr>
          <p:cNvPr id="1031" name="Rectangle 7">
            <a:extLst>
              <a:ext uri="{FF2B5EF4-FFF2-40B4-BE49-F238E27FC236}">
                <a16:creationId xmlns:a16="http://schemas.microsoft.com/office/drawing/2014/main" id="{78B865A0-86E4-8741-DFB9-7BB9B986EB89}"/>
              </a:ext>
            </a:extLst>
          </p:cNvPr>
          <p:cNvSpPr>
            <a:spLocks noGrp="1" noChangeArrowheads="1"/>
          </p:cNvSpPr>
          <p:nvPr>
            <p:ph type="ftr"/>
          </p:nvPr>
        </p:nvSpPr>
        <p:spPr bwMode="auto">
          <a:xfrm>
            <a:off x="1219200" y="6146800"/>
            <a:ext cx="28940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Titolo Presentazione</a:t>
            </a:r>
          </a:p>
        </p:txBody>
      </p:sp>
      <p:sp>
        <p:nvSpPr>
          <p:cNvPr id="1032" name="Rectangle 8">
            <a:extLst>
              <a:ext uri="{FF2B5EF4-FFF2-40B4-BE49-F238E27FC236}">
                <a16:creationId xmlns:a16="http://schemas.microsoft.com/office/drawing/2014/main" id="{B44B3684-C0AC-CA97-E708-5F07630B25AC}"/>
              </a:ext>
            </a:extLst>
          </p:cNvPr>
          <p:cNvSpPr>
            <a:spLocks noGrp="1" noChangeArrowheads="1"/>
          </p:cNvSpPr>
          <p:nvPr>
            <p:ph type="sldNum"/>
          </p:nvPr>
        </p:nvSpPr>
        <p:spPr bwMode="auto">
          <a:xfrm>
            <a:off x="6553200" y="6146800"/>
            <a:ext cx="1903413" cy="455613"/>
          </a:xfrm>
          <a:prstGeom prst="rect">
            <a:avLst/>
          </a:prstGeom>
          <a:noFill/>
          <a:ln>
            <a:noFill/>
          </a:ln>
          <a:effectLst/>
        </p:spPr>
        <p:txBody>
          <a:bodyPr vert="horz" wrap="square" lIns="90000" tIns="46800" rIns="90000" bIns="46800" numCol="1" anchor="t" anchorCtr="0" compatLnSpc="1">
            <a:prstTxWarp prst="textNoShape">
              <a:avLst/>
            </a:prstTxWarp>
          </a:bodyPr>
          <a:lstStyle>
            <a:lvl1pPr algn="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100">
                <a:solidFill>
                  <a:srgbClr val="FFFFFF"/>
                </a:solidFill>
              </a:defRPr>
            </a:lvl1pPr>
          </a:lstStyle>
          <a:p>
            <a:pPr>
              <a:defRPr/>
            </a:pPr>
            <a:r>
              <a:rPr lang="it-IT" altLang="it-IT"/>
              <a:t>Pagina </a:t>
            </a:r>
            <a:fld id="{BFCE4272-2212-4AB6-991E-306BF6E01777}"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2400" b="1" kern="1200">
          <a:solidFill>
            <a:srgbClr val="822433"/>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57200" rtl="0" eaLnBrk="0" fontAlgn="base" hangingPunct="0">
        <a:spcBef>
          <a:spcPts val="300"/>
        </a:spcBef>
        <a:spcAft>
          <a:spcPct val="0"/>
        </a:spcAft>
        <a:buClr>
          <a:srgbClr val="000000"/>
        </a:buClr>
        <a:buSzPct val="100000"/>
        <a:buFont typeface="Times New Roman" panose="02020603050405020304" pitchFamily="18" charset="0"/>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jpe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78401D6-EBB2-A7B7-A641-C3A439D52115}"/>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075" name="Text Box 2">
            <a:extLst>
              <a:ext uri="{FF2B5EF4-FFF2-40B4-BE49-F238E27FC236}">
                <a16:creationId xmlns:a16="http://schemas.microsoft.com/office/drawing/2014/main" id="{80C290F0-DC0C-B3C4-AA13-DD410EFC0473}"/>
              </a:ext>
            </a:extLst>
          </p:cNvPr>
          <p:cNvSpPr txBox="1">
            <a:spLocks noChangeArrowheads="1"/>
          </p:cNvSpPr>
          <p:nvPr/>
        </p:nvSpPr>
        <p:spPr bwMode="auto">
          <a:xfrm>
            <a:off x="2247900" y="409575"/>
            <a:ext cx="6716713"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FFFFFF"/>
                </a:solidFill>
              </a:rPr>
              <a:t>Sviluppo di </a:t>
            </a:r>
            <a:r>
              <a:rPr lang="it-IT" altLang="it-IT" b="1" dirty="0" err="1">
                <a:solidFill>
                  <a:srgbClr val="FFFFFF"/>
                </a:solidFill>
              </a:rPr>
              <a:t>plugin</a:t>
            </a:r>
            <a:r>
              <a:rPr lang="it-IT" altLang="it-IT" b="1" dirty="0">
                <a:solidFill>
                  <a:srgbClr val="FFFFFF"/>
                </a:solidFill>
              </a:rPr>
              <a:t> per l’import e </a:t>
            </a:r>
            <a:r>
              <a:rPr lang="it-IT" altLang="it-IT" b="1" dirty="0" err="1">
                <a:solidFill>
                  <a:srgbClr val="FFFFFF"/>
                </a:solidFill>
              </a:rPr>
              <a:t>preview</a:t>
            </a:r>
            <a:r>
              <a:rPr lang="it-IT" altLang="it-IT" b="1" dirty="0">
                <a:solidFill>
                  <a:srgbClr val="FFFFFF"/>
                </a:solidFill>
              </a:rPr>
              <a:t> di</a:t>
            </a:r>
          </a:p>
          <a:p>
            <a:pPr eaLnBrk="1" hangingPunct="1">
              <a:spcBef>
                <a:spcPct val="0"/>
              </a:spcBef>
              <a:buClrTx/>
              <a:buFontTx/>
              <a:buNone/>
            </a:pPr>
            <a:r>
              <a:rPr lang="it-IT" altLang="it-IT" b="1" dirty="0" err="1">
                <a:solidFill>
                  <a:srgbClr val="FFFFFF"/>
                </a:solidFill>
              </a:rPr>
              <a:t>fixture</a:t>
            </a:r>
            <a:r>
              <a:rPr lang="it-IT" altLang="it-IT" b="1" dirty="0">
                <a:solidFill>
                  <a:srgbClr val="FFFFFF"/>
                </a:solidFill>
              </a:rPr>
              <a:t> virtuali basate su GDTF in </a:t>
            </a:r>
            <a:r>
              <a:rPr lang="it-IT" altLang="it-IT" b="1" dirty="0" err="1">
                <a:solidFill>
                  <a:srgbClr val="FFFFFF"/>
                </a:solidFill>
              </a:rPr>
              <a:t>Unreal</a:t>
            </a:r>
            <a:r>
              <a:rPr lang="it-IT" altLang="it-IT" b="1" dirty="0">
                <a:solidFill>
                  <a:srgbClr val="FFFFFF"/>
                </a:solidFill>
              </a:rPr>
              <a:t> Engine</a:t>
            </a:r>
            <a:endParaRPr lang="it-IT" altLang="it-IT" b="1" dirty="0">
              <a:solidFill>
                <a:srgbClr val="FFFFFF"/>
              </a:solidFill>
            </a:endParaRPr>
          </a:p>
        </p:txBody>
      </p:sp>
      <p:grpSp>
        <p:nvGrpSpPr>
          <p:cNvPr id="3076" name="Group 3">
            <a:extLst>
              <a:ext uri="{FF2B5EF4-FFF2-40B4-BE49-F238E27FC236}">
                <a16:creationId xmlns:a16="http://schemas.microsoft.com/office/drawing/2014/main" id="{8AE486C9-E5E1-DB34-4D24-5967FB8CC8CF}"/>
              </a:ext>
            </a:extLst>
          </p:cNvPr>
          <p:cNvGrpSpPr>
            <a:grpSpLocks/>
          </p:cNvGrpSpPr>
          <p:nvPr/>
        </p:nvGrpSpPr>
        <p:grpSpPr bwMode="auto">
          <a:xfrm>
            <a:off x="0" y="2759075"/>
            <a:ext cx="9144000" cy="4097338"/>
            <a:chOff x="0" y="1738"/>
            <a:chExt cx="5760" cy="2581"/>
          </a:xfrm>
        </p:grpSpPr>
        <p:pic>
          <p:nvPicPr>
            <p:cNvPr id="3078" name="Picture 4">
              <a:extLst>
                <a:ext uri="{FF2B5EF4-FFF2-40B4-BE49-F238E27FC236}">
                  <a16:creationId xmlns:a16="http://schemas.microsoft.com/office/drawing/2014/main" id="{89C7F97D-F1E9-3282-3B0A-FED9DE3F8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9" name="Picture 5">
              <a:extLst>
                <a:ext uri="{FF2B5EF4-FFF2-40B4-BE49-F238E27FC236}">
                  <a16:creationId xmlns:a16="http://schemas.microsoft.com/office/drawing/2014/main" id="{5F6C98B0-4937-D93F-7D4B-A091B180B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0" name="Picture 6">
              <a:extLst>
                <a:ext uri="{FF2B5EF4-FFF2-40B4-BE49-F238E27FC236}">
                  <a16:creationId xmlns:a16="http://schemas.microsoft.com/office/drawing/2014/main" id="{7DB79DCC-161D-DFD7-1F29-716777918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077" name="Text Box 7">
            <a:extLst>
              <a:ext uri="{FF2B5EF4-FFF2-40B4-BE49-F238E27FC236}">
                <a16:creationId xmlns:a16="http://schemas.microsoft.com/office/drawing/2014/main" id="{CE211934-9908-D360-233A-D921F371E28E}"/>
              </a:ext>
            </a:extLst>
          </p:cNvPr>
          <p:cNvSpPr txBox="1">
            <a:spLocks noChangeArrowheads="1"/>
          </p:cNvSpPr>
          <p:nvPr/>
        </p:nvSpPr>
        <p:spPr bwMode="auto">
          <a:xfrm>
            <a:off x="6875463" y="5503863"/>
            <a:ext cx="2089150" cy="1387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a:solidFill>
                  <a:srgbClr val="FFFFFF"/>
                </a:solidFill>
              </a:rPr>
              <a:t>Relatore:</a:t>
            </a:r>
            <a:br>
              <a:rPr lang="it-IT" altLang="it-IT" sz="1200" dirty="0">
                <a:solidFill>
                  <a:srgbClr val="FFFFFF"/>
                </a:solidFill>
              </a:rPr>
            </a:br>
            <a:r>
              <a:rPr lang="it-IT" altLang="it-IT" sz="1200" dirty="0">
                <a:solidFill>
                  <a:srgbClr val="FFFFFF"/>
                </a:solidFill>
              </a:rPr>
              <a:t>Prof. </a:t>
            </a:r>
            <a:r>
              <a:rPr lang="it-IT" altLang="it-IT" sz="1200" dirty="0" smtClean="0">
                <a:solidFill>
                  <a:srgbClr val="FFFFFF"/>
                </a:solidFill>
              </a:rPr>
              <a:t>Angelo Monti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Risultato</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7263"/>
            <a:ext cx="9324528" cy="3274745"/>
          </a:xfrm>
          <a:prstGeom prst="rect">
            <a:avLst/>
          </a:prstGeom>
        </p:spPr>
      </p:pic>
      <p:sp>
        <p:nvSpPr>
          <p:cNvPr id="6" name="Rettangolo 5"/>
          <p:cNvSpPr/>
          <p:nvPr/>
        </p:nvSpPr>
        <p:spPr bwMode="auto">
          <a:xfrm>
            <a:off x="1403648"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3" name="Rettangolo 12"/>
          <p:cNvSpPr/>
          <p:nvPr/>
        </p:nvSpPr>
        <p:spPr bwMode="auto">
          <a:xfrm>
            <a:off x="4205139" y="1700808"/>
            <a:ext cx="2376264" cy="2736304"/>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8" name="Connettore diritto 7"/>
          <p:cNvCxnSpPr>
            <a:stCxn id="6" idx="2"/>
          </p:cNvCxnSpPr>
          <p:nvPr/>
        </p:nvCxnSpPr>
        <p:spPr bwMode="auto">
          <a:xfrm>
            <a:off x="2591780"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nettore diritto 15"/>
          <p:cNvCxnSpPr>
            <a:stCxn id="13" idx="2"/>
          </p:cNvCxnSpPr>
          <p:nvPr/>
        </p:nvCxnSpPr>
        <p:spPr bwMode="auto">
          <a:xfrm>
            <a:off x="5393271" y="4437112"/>
            <a:ext cx="0" cy="28803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09012"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ColorWheel#1</a:t>
            </a:r>
          </a:p>
        </p:txBody>
      </p:sp>
      <p:sp>
        <p:nvSpPr>
          <p:cNvPr id="2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10503" y="4725144"/>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Modulo GoboWheel#1</a:t>
            </a:r>
          </a:p>
        </p:txBody>
      </p:sp>
    </p:spTree>
    <p:extLst>
      <p:ext uri="{BB962C8B-B14F-4D97-AF65-F5344CB8AC3E}">
        <p14:creationId xmlns:p14="http://schemas.microsoft.com/office/powerpoint/2010/main" val="33186341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11</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17397" y="2802331"/>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43368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03" y="1084263"/>
            <a:ext cx="7417194" cy="4880697"/>
          </a:xfrm>
          <a:prstGeom prst="rect">
            <a:avLst/>
          </a:prstGeom>
        </p:spPr>
      </p:pic>
    </p:spTree>
    <p:extLst>
      <p:ext uri="{BB962C8B-B14F-4D97-AF65-F5344CB8AC3E}">
        <p14:creationId xmlns:p14="http://schemas.microsoft.com/office/powerpoint/2010/main" val="414871311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r>
              <a:rPr lang="it-IT" altLang="it-IT" b="1" dirty="0">
                <a:solidFill>
                  <a:srgbClr val="822433"/>
                </a:solidFill>
              </a:rPr>
              <a:t> </a:t>
            </a:r>
            <a:r>
              <a:rPr lang="it-IT" altLang="it-IT" b="1" dirty="0" smtClean="0">
                <a:solidFill>
                  <a:srgbClr val="822433"/>
                </a:solidFill>
              </a:rPr>
              <a:t>– 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duplicato</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virtualizzazione delle funzioni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Elementi superflui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Nessuna centralizzazione della gestione delle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Errori di calcolo nei valori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Interpolazione mancante su molte </a:t>
            </a:r>
            <a:r>
              <a:rPr lang="it-IT" altLang="it-IT" sz="1800" dirty="0" err="1" smtClean="0"/>
              <a:t>features</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Gestione hard-</a:t>
            </a:r>
            <a:r>
              <a:rPr lang="it-IT" altLang="it-IT" sz="1800" dirty="0" err="1" smtClean="0"/>
              <a:t>coded</a:t>
            </a:r>
            <a:r>
              <a:rPr lang="it-IT" altLang="it-IT" sz="1800" dirty="0" smtClean="0"/>
              <a:t> di N&gt;1 canali</a:t>
            </a:r>
          </a:p>
        </p:txBody>
      </p:sp>
    </p:spTree>
    <p:extLst>
      <p:ext uri="{BB962C8B-B14F-4D97-AF65-F5344CB8AC3E}">
        <p14:creationId xmlns:p14="http://schemas.microsoft.com/office/powerpoint/2010/main" val="32556834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endParaRPr lang="it-IT" altLang="it-IT" sz="1800" b="1" dirty="0" smtClean="0"/>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avviare l’esecuzione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96433069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Redesign</a:t>
            </a:r>
            <a:r>
              <a:rPr lang="it-IT" altLang="it-IT" b="1" dirty="0" smtClean="0">
                <a:solidFill>
                  <a:srgbClr val="822433"/>
                </a:solidFill>
              </a:rPr>
              <a:t> gerarchia di </a:t>
            </a:r>
            <a:r>
              <a:rPr lang="it-IT" altLang="it-IT" b="1" dirty="0" err="1" smtClean="0">
                <a:solidFill>
                  <a:srgbClr val="822433"/>
                </a:solidFill>
              </a:rPr>
              <a:t>FixtureComponent</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cxnSp>
        <p:nvCxnSpPr>
          <p:cNvPr id="3" name="Connettore diritto 2"/>
          <p:cNvCxnSpPr/>
          <p:nvPr/>
        </p:nvCxnSpPr>
        <p:spPr bwMode="auto">
          <a:xfrm>
            <a:off x="4572000" y="1268760"/>
            <a:ext cx="0" cy="460851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specificare un componente</a:t>
            </a:r>
            <a:endParaRPr lang="it-IT" altLang="it-IT" sz="1800" b="1" dirty="0" smtClean="0"/>
          </a:p>
        </p:txBody>
      </p: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1999" y="980728"/>
            <a:ext cx="4571999"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b="1" dirty="0" smtClean="0"/>
              <a:t>Cosa dovrebbe essere gestito da </a:t>
            </a:r>
            <a:r>
              <a:rPr lang="it-IT" altLang="it-IT" sz="1800" b="1" dirty="0" err="1" smtClean="0"/>
              <a:t>FixtureComponentBase</a:t>
            </a:r>
            <a:endParaRPr lang="it-IT" altLang="it-IT" sz="1800" b="1" dirty="0" smtClean="0"/>
          </a:p>
        </p:txBody>
      </p:sp>
      <p:sp>
        <p:nvSpPr>
          <p:cNvPr id="1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0" y="2114203"/>
            <a:ext cx="4571999"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Funzione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avviare l’esecuzione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interpretare nuovi dati in input</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mandare in output i dati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Come aggiornarsi ad ogni </a:t>
            </a:r>
            <a:r>
              <a:rPr lang="it-IT" altLang="it-IT" sz="1800" dirty="0" err="1" smtClean="0"/>
              <a:t>tick</a:t>
            </a:r>
            <a:endParaRPr lang="it-IT" altLang="it-IT" sz="1800" dirty="0" smtClean="0"/>
          </a:p>
        </p:txBody>
      </p:sp>
      <p:sp>
        <p:nvSpPr>
          <p:cNvPr id="14"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572001" y="2042194"/>
            <a:ext cx="4571999" cy="3331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Caricamento dei valori di un canale in fase di </a:t>
            </a:r>
            <a:r>
              <a:rPr lang="it-IT" altLang="it-IT" sz="1800" dirty="0" err="1" smtClean="0"/>
              <a:t>init</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Inizializzazione delle interpolazioni</a:t>
            </a:r>
            <a:r>
              <a:rPr lang="it-IT" altLang="it-IT" sz="1800" dirty="0"/>
              <a:t> </a:t>
            </a:r>
            <a:r>
              <a:rPr lang="it-IT" altLang="it-IT" sz="1800" dirty="0" smtClean="0"/>
              <a:t>in base ai canali del componente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Estrazione dei valori in input e </a:t>
            </a:r>
            <a:r>
              <a:rPr lang="it-IT" altLang="it-IT" sz="1800" dirty="0" smtClean="0"/>
              <a:t>selezione automatica delle </a:t>
            </a:r>
            <a:r>
              <a:rPr lang="it-IT" altLang="it-IT" sz="1800" dirty="0" err="1" smtClean="0"/>
              <a:t>feature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Impostazione ed aggiornamento dell’interpolazione ad ogni </a:t>
            </a:r>
            <a:r>
              <a:rPr lang="it-IT" altLang="it-IT" sz="1800" dirty="0" err="1" smtClean="0"/>
              <a:t>tick</a:t>
            </a:r>
            <a:endParaRPr lang="it-IT" altLang="it-IT" sz="1800" dirty="0" smtClean="0"/>
          </a:p>
        </p:txBody>
      </p:sp>
    </p:spTree>
    <p:extLst>
      <p:ext uri="{BB962C8B-B14F-4D97-AF65-F5344CB8AC3E}">
        <p14:creationId xmlns:p14="http://schemas.microsoft.com/office/powerpoint/2010/main" val="26690156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16</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6037628" y="2796822"/>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6416871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394560090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p:txBody>
      </p:sp>
    </p:spTree>
    <p:extLst>
      <p:ext uri="{BB962C8B-B14F-4D97-AF65-F5344CB8AC3E}">
        <p14:creationId xmlns:p14="http://schemas.microsoft.com/office/powerpoint/2010/main" val="1487146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19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a:t>
            </a:r>
            <a:br>
              <a:rPr lang="it-IT" altLang="it-IT" b="1" dirty="0" smtClean="0">
                <a:solidFill>
                  <a:srgbClr val="822433"/>
                </a:solidFill>
              </a:rPr>
            </a:br>
            <a:r>
              <a:rPr lang="it-IT" altLang="it-IT" b="1" dirty="0" smtClean="0">
                <a:solidFill>
                  <a:srgbClr val="822433"/>
                </a:solidFill>
              </a:rPr>
              <a:t>Bug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71600" y="1340768"/>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CurrentValue</a:t>
            </a:r>
            <a:r>
              <a:rPr lang="it-IT" altLang="it-IT" sz="1800" dirty="0" smtClean="0"/>
              <a:t> non convergeva a </a:t>
            </a:r>
            <a:r>
              <a:rPr lang="it-IT" altLang="it-IT" sz="1800" dirty="0" err="1" smtClean="0"/>
              <a:t>TargetValue</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Flickering</a:t>
            </a:r>
            <a:endParaRPr lang="it-IT" altLang="it-IT" sz="1800" dirty="0" smtClean="0"/>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Movimenti talvolta incredibilmente lenti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Codice di difficile manutenzione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Non fedele ai movimenti di una vera </a:t>
            </a:r>
            <a:r>
              <a:rPr lang="it-IT" altLang="it-IT" sz="1800" dirty="0" err="1" smtClean="0"/>
              <a:t>fixture</a:t>
            </a:r>
            <a:endParaRPr lang="it-IT" altLang="it-IT" sz="1800" dirty="0" smtClean="0"/>
          </a:p>
        </p:txBody>
      </p:sp>
      <p:sp>
        <p:nvSpPr>
          <p:cNvPr id="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985739" y="3645024"/>
            <a:ext cx="7200800" cy="22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eaLnBrk="1" hangingPunct="1">
              <a:lnSpc>
                <a:spcPct val="140000"/>
              </a:lnSpc>
              <a:spcBef>
                <a:spcPts val="450"/>
              </a:spcBef>
              <a:buClr>
                <a:srgbClr val="822433"/>
              </a:buClr>
            </a:pPr>
            <a:r>
              <a:rPr lang="it-IT" altLang="it-IT" sz="1800" b="1" dirty="0" smtClean="0"/>
              <a:t>Soluzione:</a:t>
            </a:r>
          </a:p>
          <a:p>
            <a:pPr marL="0" indent="0" eaLnBrk="1" hangingPunct="1">
              <a:lnSpc>
                <a:spcPct val="140000"/>
              </a:lnSpc>
              <a:spcBef>
                <a:spcPts val="450"/>
              </a:spcBef>
              <a:buClr>
                <a:srgbClr val="822433"/>
              </a:buClr>
            </a:pPr>
            <a:r>
              <a:rPr lang="it-IT" altLang="it-IT" sz="1800" dirty="0" smtClean="0"/>
              <a:t>Creazione di un algoritmo il più possibile vicino a quello presente nelle </a:t>
            </a:r>
            <a:r>
              <a:rPr lang="it-IT" altLang="it-IT" sz="1800" dirty="0" err="1" smtClean="0"/>
              <a:t>fixture</a:t>
            </a:r>
            <a:endParaRPr lang="it-IT" altLang="it-IT" sz="1800" dirty="0" smtClean="0"/>
          </a:p>
          <a:p>
            <a:pPr marL="0" indent="0" eaLnBrk="1" hangingPunct="1">
              <a:lnSpc>
                <a:spcPct val="140000"/>
              </a:lnSpc>
              <a:spcBef>
                <a:spcPts val="450"/>
              </a:spcBef>
              <a:buClr>
                <a:srgbClr val="822433"/>
              </a:buClr>
            </a:pPr>
            <a:r>
              <a:rPr lang="it-IT" altLang="it-IT" sz="1800" b="1" dirty="0" smtClean="0"/>
              <a:t>Problema:</a:t>
            </a:r>
          </a:p>
          <a:p>
            <a:pPr marL="0" indent="0" eaLnBrk="1" hangingPunct="1">
              <a:lnSpc>
                <a:spcPct val="140000"/>
              </a:lnSpc>
              <a:spcBef>
                <a:spcPts val="450"/>
              </a:spcBef>
              <a:buClr>
                <a:srgbClr val="822433"/>
              </a:buClr>
            </a:pPr>
            <a:r>
              <a:rPr lang="it-IT" altLang="it-IT" sz="1800" dirty="0" smtClean="0"/>
              <a:t>R&amp;D non ha voluto fornire il codice per un progetto open-source</a:t>
            </a:r>
          </a:p>
        </p:txBody>
      </p:sp>
    </p:spTree>
    <p:extLst>
      <p:ext uri="{BB962C8B-B14F-4D97-AF65-F5344CB8AC3E}">
        <p14:creationId xmlns:p14="http://schemas.microsoft.com/office/powerpoint/2010/main" val="33920888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a:solidFill>
                  <a:srgbClr val="822433"/>
                </a:solidFill>
              </a:rPr>
              <a:t>Introduzione</a:t>
            </a:r>
          </a:p>
        </p:txBody>
      </p:sp>
      <p:sp>
        <p:nvSpPr>
          <p:cNvPr id="512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177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err="1" smtClean="0"/>
              <a:t>Visualizer</a:t>
            </a:r>
            <a:r>
              <a:rPr lang="it-IT" altLang="it-IT" sz="1800" dirty="0" smtClean="0"/>
              <a:t> 3D per la progettazione e </a:t>
            </a:r>
            <a:r>
              <a:rPr lang="it-IT" altLang="it-IT" sz="1800" dirty="0" err="1" smtClean="0"/>
              <a:t>preprogrammazione</a:t>
            </a:r>
            <a:r>
              <a:rPr lang="it-IT" altLang="it-IT" sz="1800" dirty="0" smtClean="0"/>
              <a:t> di palcoscenici per concerti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Realizzato su </a:t>
            </a:r>
            <a:r>
              <a:rPr lang="it-IT" altLang="it-IT" sz="1800" dirty="0" err="1" smtClean="0"/>
              <a:t>UnrealEngine</a:t>
            </a:r>
            <a:r>
              <a:rPr lang="it-IT" altLang="it-IT" sz="1800" dirty="0" smtClean="0"/>
              <a:t>, motore grafico sviluppato dalla </a:t>
            </a:r>
            <a:r>
              <a:rPr lang="it-IT" altLang="it-IT" sz="1800" dirty="0" err="1" smtClean="0"/>
              <a:t>Epic</a:t>
            </a:r>
            <a:r>
              <a:rPr lang="it-IT" altLang="it-IT" sz="1800" dirty="0" smtClean="0"/>
              <a:t> Games</a:t>
            </a:r>
          </a:p>
          <a:p>
            <a:pPr eaLnBrk="1" hangingPunct="1">
              <a:lnSpc>
                <a:spcPct val="140000"/>
              </a:lnSpc>
              <a:spcBef>
                <a:spcPts val="450"/>
              </a:spcBef>
              <a:buClr>
                <a:srgbClr val="822433"/>
              </a:buClr>
              <a:buFont typeface="Times New Roman" panose="02020603050405020304" pitchFamily="18" charset="0"/>
              <a:buChar char="•"/>
            </a:pPr>
            <a:r>
              <a:rPr lang="it-IT" altLang="it-IT" sz="1800" dirty="0" err="1"/>
              <a:t>Fork</a:t>
            </a:r>
            <a:r>
              <a:rPr lang="it-IT" altLang="it-IT" sz="1800" dirty="0"/>
              <a:t> del </a:t>
            </a:r>
            <a:r>
              <a:rPr lang="it-IT" altLang="it-IT" sz="1800" dirty="0" err="1"/>
              <a:t>plugin</a:t>
            </a:r>
            <a:r>
              <a:rPr lang="it-IT" altLang="it-IT" sz="1800" dirty="0"/>
              <a:t> </a:t>
            </a:r>
            <a:r>
              <a:rPr lang="it-IT" altLang="it-IT" sz="1800" dirty="0" smtClean="0"/>
              <a:t>ufficiale DMX/</a:t>
            </a:r>
            <a:r>
              <a:rPr lang="it-IT" altLang="it-IT" sz="1800" dirty="0" err="1" smtClean="0"/>
              <a:t>VirtualProduction</a:t>
            </a:r>
            <a:r>
              <a:rPr lang="it-IT" altLang="it-IT" sz="1800" dirty="0" smtClean="0"/>
              <a:t> realizzato dalla </a:t>
            </a:r>
            <a:r>
              <a:rPr lang="it-IT" altLang="it-IT" sz="1800" dirty="0" err="1" smtClean="0"/>
              <a:t>Epic</a:t>
            </a:r>
            <a:r>
              <a:rPr lang="it-IT" altLang="it-IT" sz="1800" dirty="0" smtClean="0"/>
              <a:t> Games stessa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Import di fari in formato GDTF</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8"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1116013" y="1123724"/>
            <a:ext cx="7404100"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ts val="1375"/>
              </a:spcBef>
              <a:buClrTx/>
              <a:buFontTx/>
              <a:buNone/>
            </a:pPr>
            <a:r>
              <a:rPr lang="it-IT" altLang="it-IT" sz="2200" b="1" dirty="0" err="1" smtClean="0"/>
              <a:t>ClayPaky</a:t>
            </a:r>
            <a:r>
              <a:rPr lang="it-IT" altLang="it-IT" sz="2200" b="1" dirty="0" smtClean="0"/>
              <a:t> GDTF </a:t>
            </a:r>
            <a:r>
              <a:rPr lang="it-IT" altLang="it-IT" sz="2200" b="1" dirty="0" err="1" smtClean="0"/>
              <a:t>Importer</a:t>
            </a:r>
            <a:endParaRPr lang="it-IT" altLang="it-IT" sz="2200" b="1"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8554"/>
            <a:ext cx="9144000" cy="2980892"/>
          </a:xfrm>
          <a:prstGeom prst="rect">
            <a:avLst/>
          </a:prstGeom>
        </p:spPr>
      </p:pic>
    </p:spTree>
    <p:extLst>
      <p:ext uri="{BB962C8B-B14F-4D97-AF65-F5344CB8AC3E}">
        <p14:creationId xmlns:p14="http://schemas.microsoft.com/office/powerpoint/2010/main" val="360105125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 – </a:t>
            </a:r>
            <a:r>
              <a:rPr lang="it-IT" altLang="it-IT" b="1" dirty="0" err="1" smtClean="0">
                <a:solidFill>
                  <a:srgbClr val="822433"/>
                </a:solidFill>
              </a:rPr>
              <a:t>getStopDistance</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231" y="1406923"/>
            <a:ext cx="6247538" cy="2886173"/>
          </a:xfrm>
          <a:prstGeom prst="rect">
            <a:avLst/>
          </a:prstGeom>
        </p:spPr>
      </p:pic>
      <p:pic>
        <p:nvPicPr>
          <p:cNvPr id="4" name="Immagine 3"/>
          <p:cNvPicPr>
            <a:picLocks noChangeAspect="1"/>
          </p:cNvPicPr>
          <p:nvPr/>
        </p:nvPicPr>
        <p:blipFill>
          <a:blip r:embed="rId4"/>
          <a:stretch>
            <a:fillRect/>
          </a:stretch>
        </p:blipFill>
        <p:spPr>
          <a:xfrm>
            <a:off x="1571600" y="4581128"/>
            <a:ext cx="6024736" cy="868830"/>
          </a:xfrm>
          <a:prstGeom prst="rect">
            <a:avLst/>
          </a:prstGeom>
        </p:spPr>
      </p:pic>
    </p:spTree>
    <p:extLst>
      <p:ext uri="{BB962C8B-B14F-4D97-AF65-F5344CB8AC3E}">
        <p14:creationId xmlns:p14="http://schemas.microsoft.com/office/powerpoint/2010/main" val="292583124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compensateLateCall</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5" y="1417613"/>
            <a:ext cx="5088035" cy="2129974"/>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1492627"/>
            <a:ext cx="4897760" cy="1979946"/>
          </a:xfrm>
          <a:prstGeom prst="rect">
            <a:avLst/>
          </a:prstGeom>
        </p:spPr>
      </p:pic>
      <p:pic>
        <p:nvPicPr>
          <p:cNvPr id="10" name="Immagine 9"/>
          <p:cNvPicPr>
            <a:picLocks noChangeAspect="1"/>
          </p:cNvPicPr>
          <p:nvPr/>
        </p:nvPicPr>
        <p:blipFill>
          <a:blip r:embed="rId5"/>
          <a:stretch>
            <a:fillRect/>
          </a:stretch>
        </p:blipFill>
        <p:spPr>
          <a:xfrm>
            <a:off x="1200150" y="3675420"/>
            <a:ext cx="6743700" cy="2333625"/>
          </a:xfrm>
          <a:prstGeom prst="rect">
            <a:avLst/>
          </a:prstGeom>
        </p:spPr>
      </p:pic>
    </p:spTree>
    <p:extLst>
      <p:ext uri="{BB962C8B-B14F-4D97-AF65-F5344CB8AC3E}">
        <p14:creationId xmlns:p14="http://schemas.microsoft.com/office/powerpoint/2010/main" val="265270765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1317"/>
            <a:ext cx="9144000" cy="3975366"/>
          </a:xfrm>
          <a:prstGeom prst="rect">
            <a:avLst/>
          </a:prstGeom>
        </p:spPr>
      </p:pic>
    </p:spTree>
    <p:extLst>
      <p:ext uri="{BB962C8B-B14F-4D97-AF65-F5344CB8AC3E}">
        <p14:creationId xmlns:p14="http://schemas.microsoft.com/office/powerpoint/2010/main" val="23545282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overrideDeceleration</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422177"/>
            <a:ext cx="6107893" cy="2899316"/>
          </a:xfrm>
          <a:prstGeom prst="rect">
            <a:avLst/>
          </a:prstGeom>
        </p:spPr>
      </p:pic>
      <p:pic>
        <p:nvPicPr>
          <p:cNvPr id="5" name="Immagine 4"/>
          <p:cNvPicPr>
            <a:picLocks noChangeAspect="1"/>
          </p:cNvPicPr>
          <p:nvPr/>
        </p:nvPicPr>
        <p:blipFill>
          <a:blip r:embed="rId4"/>
          <a:stretch>
            <a:fillRect/>
          </a:stretch>
        </p:blipFill>
        <p:spPr>
          <a:xfrm>
            <a:off x="467544" y="4369943"/>
            <a:ext cx="2686050" cy="1295400"/>
          </a:xfrm>
          <a:prstGeom prst="rect">
            <a:avLst/>
          </a:prstGeom>
        </p:spPr>
      </p:pic>
      <p:pic>
        <p:nvPicPr>
          <p:cNvPr id="6" name="Immagine 5"/>
          <p:cNvPicPr>
            <a:picLocks noChangeAspect="1"/>
          </p:cNvPicPr>
          <p:nvPr/>
        </p:nvPicPr>
        <p:blipFill>
          <a:blip r:embed="rId5"/>
          <a:stretch>
            <a:fillRect/>
          </a:stretch>
        </p:blipFill>
        <p:spPr>
          <a:xfrm>
            <a:off x="4137223" y="4460604"/>
            <a:ext cx="4467225" cy="1181100"/>
          </a:xfrm>
          <a:prstGeom prst="rect">
            <a:avLst/>
          </a:prstGeom>
        </p:spPr>
      </p:pic>
    </p:spTree>
    <p:extLst>
      <p:ext uri="{BB962C8B-B14F-4D97-AF65-F5344CB8AC3E}">
        <p14:creationId xmlns:p14="http://schemas.microsoft.com/office/powerpoint/2010/main" val="324261649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9594"/>
            <a:ext cx="9144000" cy="2498811"/>
          </a:xfrm>
          <a:prstGeom prst="rect">
            <a:avLst/>
          </a:prstGeom>
        </p:spPr>
      </p:pic>
    </p:spTree>
    <p:extLst>
      <p:ext uri="{BB962C8B-B14F-4D97-AF65-F5344CB8AC3E}">
        <p14:creationId xmlns:p14="http://schemas.microsoft.com/office/powerpoint/2010/main" val="9152990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r>
              <a:rPr lang="it-IT" altLang="it-IT" b="1" dirty="0" err="1" smtClean="0">
                <a:solidFill>
                  <a:srgbClr val="822433"/>
                </a:solidFill>
              </a:rPr>
              <a:t>setSpeedCap</a:t>
            </a:r>
            <a:r>
              <a:rPr lang="it-IT" altLang="it-IT" b="1" dirty="0" smtClean="0">
                <a:solidFill>
                  <a:srgbClr val="822433"/>
                </a:solidFill>
              </a:rPr>
              <a: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279" y="1196752"/>
            <a:ext cx="6007442" cy="196272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279" y="3189610"/>
            <a:ext cx="6007442" cy="1967582"/>
          </a:xfrm>
          <a:prstGeom prst="rect">
            <a:avLst/>
          </a:prstGeom>
        </p:spPr>
      </p:pic>
      <p:pic>
        <p:nvPicPr>
          <p:cNvPr id="6" name="Immagine 5"/>
          <p:cNvPicPr>
            <a:picLocks noChangeAspect="1"/>
          </p:cNvPicPr>
          <p:nvPr/>
        </p:nvPicPr>
        <p:blipFill>
          <a:blip r:embed="rId5"/>
          <a:stretch>
            <a:fillRect/>
          </a:stretch>
        </p:blipFill>
        <p:spPr>
          <a:xfrm>
            <a:off x="1331640" y="5262079"/>
            <a:ext cx="6495454" cy="759209"/>
          </a:xfrm>
          <a:prstGeom prst="rect">
            <a:avLst/>
          </a:prstGeom>
        </p:spPr>
      </p:pic>
    </p:spTree>
    <p:extLst>
      <p:ext uri="{BB962C8B-B14F-4D97-AF65-F5344CB8AC3E}">
        <p14:creationId xmlns:p14="http://schemas.microsoft.com/office/powerpoint/2010/main" val="354382379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Ristrutturazione algoritmo interpolazione</a:t>
            </a:r>
            <a:r>
              <a:rPr lang="it-IT" altLang="it-IT" b="1" dirty="0">
                <a:solidFill>
                  <a:srgbClr val="822433"/>
                </a:solidFill>
              </a:rPr>
              <a:t> </a:t>
            </a:r>
            <a:r>
              <a:rPr lang="it-IT" altLang="it-IT" b="1" dirty="0" smtClean="0">
                <a:solidFill>
                  <a:srgbClr val="822433"/>
                </a:solidFill>
              </a:rPr>
              <a:t>– </a:t>
            </a:r>
            <a:br>
              <a:rPr lang="it-IT" altLang="it-IT" b="1" dirty="0" smtClean="0">
                <a:solidFill>
                  <a:srgbClr val="822433"/>
                </a:solidFill>
              </a:rPr>
            </a:br>
            <a:r>
              <a:rPr lang="it-IT" altLang="it-IT" b="1" dirty="0" smtClean="0">
                <a:solidFill>
                  <a:srgbClr val="822433"/>
                </a:solidFill>
              </a:rPr>
              <a:t>Demo </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929307"/>
            <a:ext cx="2880320" cy="5121569"/>
          </a:xfrm>
          <a:prstGeom prst="rect">
            <a:avLst/>
          </a:prstGeom>
        </p:spPr>
      </p:pic>
      <p:sp>
        <p:nvSpPr>
          <p:cNvPr id="12"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1556792"/>
            <a:ext cx="5004048" cy="1382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smtClean="0"/>
              <a:t>Arri </a:t>
            </a:r>
            <a:r>
              <a:rPr lang="it-IT" altLang="it-IT" sz="3600" b="1" dirty="0" err="1" smtClean="0"/>
              <a:t>Skypanel</a:t>
            </a:r>
            <a:r>
              <a:rPr lang="it-IT" altLang="it-IT" sz="3600" b="1" dirty="0" smtClean="0"/>
              <a:t> X</a:t>
            </a:r>
          </a:p>
          <a:p>
            <a:pPr algn="ctr">
              <a:spcBef>
                <a:spcPts val="1375"/>
              </a:spcBef>
              <a:buClrTx/>
              <a:buFontTx/>
              <a:buNone/>
            </a:pPr>
            <a:r>
              <a:rPr lang="it-IT" altLang="it-IT" sz="3600" b="1" dirty="0" smtClean="0"/>
              <a:t>+ </a:t>
            </a:r>
            <a:r>
              <a:rPr lang="it-IT" altLang="it-IT" sz="3600" b="1" dirty="0" err="1" smtClean="0"/>
              <a:t>orbiter</a:t>
            </a:r>
            <a:endParaRPr lang="it-IT" altLang="it-IT" sz="3600" b="1" dirty="0"/>
          </a:p>
        </p:txBody>
      </p:sp>
      <p:cxnSp>
        <p:nvCxnSpPr>
          <p:cNvPr id="7" name="Connettore 2 6"/>
          <p:cNvCxnSpPr/>
          <p:nvPr/>
        </p:nvCxnSpPr>
        <p:spPr bwMode="auto">
          <a:xfrm flipV="1">
            <a:off x="4572000" y="1721246"/>
            <a:ext cx="2160240" cy="267594"/>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3526460"/>
            <a:ext cx="5004048"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3600" b="1" dirty="0" err="1" smtClean="0"/>
              <a:t>Unreal</a:t>
            </a:r>
            <a:r>
              <a:rPr lang="it-IT" altLang="it-IT" sz="3600" b="1" dirty="0" smtClean="0"/>
              <a:t> Engine con il mio algoritmo di interpolazione</a:t>
            </a:r>
            <a:endParaRPr lang="it-IT" altLang="it-IT" sz="3600" b="1" dirty="0"/>
          </a:p>
        </p:txBody>
      </p:sp>
      <p:cxnSp>
        <p:nvCxnSpPr>
          <p:cNvPr id="19" name="Connettore 2 18"/>
          <p:cNvCxnSpPr/>
          <p:nvPr/>
        </p:nvCxnSpPr>
        <p:spPr bwMode="auto">
          <a:xfrm>
            <a:off x="4572000" y="4404714"/>
            <a:ext cx="1224136" cy="0"/>
          </a:xfrm>
          <a:prstGeom prst="straightConnector1">
            <a:avLst/>
          </a:prstGeom>
          <a:solidFill>
            <a:srgbClr val="00B8FF"/>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906978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28</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7">
            <a:extLst>
              <a:ext uri="{FF2B5EF4-FFF2-40B4-BE49-F238E27FC236}">
                <a16:creationId xmlns:a16="http://schemas.microsoft.com/office/drawing/2014/main" id="{F1D0E5BD-1A77-596E-237A-DC33734F7D90}"/>
              </a:ext>
            </a:extLst>
          </p:cNvPr>
          <p:cNvSpPr txBox="1">
            <a:spLocks noChangeArrowheads="1"/>
          </p:cNvSpPr>
          <p:nvPr/>
        </p:nvSpPr>
        <p:spPr bwMode="auto">
          <a:xfrm>
            <a:off x="0" y="2708920"/>
            <a:ext cx="9144000" cy="1448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ts val="1375"/>
              </a:spcBef>
              <a:buClrTx/>
              <a:buFontTx/>
              <a:buNone/>
            </a:pPr>
            <a:r>
              <a:rPr lang="it-IT" altLang="it-IT" sz="4400" b="1" dirty="0" smtClean="0"/>
              <a:t>Finalmente si possono implementare nuove </a:t>
            </a:r>
            <a:r>
              <a:rPr lang="it-IT" altLang="it-IT" sz="4400" b="1" dirty="0" err="1" smtClean="0"/>
              <a:t>features</a:t>
            </a:r>
            <a:r>
              <a:rPr lang="it-IT" altLang="it-IT" sz="4400" b="1" dirty="0" smtClean="0"/>
              <a:t>!</a:t>
            </a:r>
            <a:endParaRPr lang="it-IT" altLang="it-IT" sz="4400" b="1" dirty="0"/>
          </a:p>
        </p:txBody>
      </p:sp>
    </p:spTree>
    <p:extLst>
      <p:ext uri="{BB962C8B-B14F-4D97-AF65-F5344CB8AC3E}">
        <p14:creationId xmlns:p14="http://schemas.microsoft.com/office/powerpoint/2010/main" val="112206661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29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0" y="1673805"/>
            <a:ext cx="5400600" cy="3510390"/>
          </a:xfrm>
          <a:prstGeom prst="rect">
            <a:avLst/>
          </a:prstGeom>
        </p:spPr>
      </p:pic>
    </p:spTree>
    <p:extLst>
      <p:ext uri="{BB962C8B-B14F-4D97-AF65-F5344CB8AC3E}">
        <p14:creationId xmlns:p14="http://schemas.microsoft.com/office/powerpoint/2010/main" val="34314465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Introduzione – Com’è fatta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2506239"/>
            <a:ext cx="5277290" cy="3518193"/>
          </a:xfrm>
          <a:prstGeom prst="rect">
            <a:avLst/>
          </a:prstGeom>
        </p:spPr>
      </p:pic>
      <p:pic>
        <p:nvPicPr>
          <p:cNvPr id="1026" name="Picture 2" descr="https://lh3.googleusercontent.com/pw/ADCreHeBHbFtTmZ29vF5Mv-LVWZf7IeI_1KWMal3uQ8n1R8RDT_1KGu3CnJNjg2FfUoy_9u47ctUgQYh7LCCUOJCPwm1rEvm3qatw8EF-O48-Ri5HIfvisbvb98zZzfk4iPhR9DCiq32DjB74SUXJ1ILsdI4YsLGrNtuZ9utcfkNUl5Rx-0xpiRnYt1W9OU8qnykP2Z6J4T6txwBqDhFnAAiNZPsE_nAJZC35-izHbc6hp79JeLAaZMrA7T8j79pZffCpBijcezWSf7FBY1Ixq42OjhdhssphahDSKDr0dPkSN184uLZMz8J-hbJBLwsTECnObP00ocEaIAplsaceMTf8xWEGlrdepTXrQMlXEbpa2IkXeJhFAcEsqedNarcvUNptuY7sY8Jo7Kan4d_YExmR-uVdpfO_l_UxA5qWzjq2OUBJXhGOh4tugj4OGf3l3tthEfNgpHnKDJCCqH247SZyDdC5QCvId37eJtP5MY_6BLaMH7Nco9LoZdbwOl4WEAzrXAj61I01FSPPnHE9tQTH3nS44pJeBN8d1VPh_TAh5oR0L5DmEoZHFrbRJFkDbAvjJm6PMA-ahucBndl3mATTHflL1m9thTPWXwc-3MLe0KNZTNIu5bkgaHaxRI6Sbz-wp8FXAFC4QYCV3eBYyCIOXXspu0jnUy9rgUrW69kUrFsY1FNt6i1Ok4xcGGgTGtiVNKQbpIjCgZWmlr_JVXuMSlQwWbczg6TS8r3Am0nUNIRYM9eFmlgsBbQ2jNxbA9XMKiHVUVE_qGSMdlHAtK9hiply1XlNIpi4u2D-n1sc-_eoWDleS3UdRQqAQCGt29sBlQfXe0NO1jBe-2rrHQsfVtE_CFdUk9bjZTuc9RQF8QLtSzdlU9mKcuPjH5g40OU3OJ0FY4Fjl2IMz20nfVm2KHR9yhM6xehAoMVko4MeIybQTh9YGazk3D0sgqFaF9iXjIUCmoMXd9pRm_EvYUfCO8dfbhD7_Q=w1191-h894-s-no?authuse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77031"/>
            <a:ext cx="4326236" cy="3247401"/>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stretch>
            <a:fillRect/>
          </a:stretch>
        </p:blipFill>
        <p:spPr>
          <a:xfrm>
            <a:off x="2602133" y="935072"/>
            <a:ext cx="4310396" cy="1624409"/>
          </a:xfrm>
          <a:prstGeom prst="rect">
            <a:avLst/>
          </a:prstGeom>
        </p:spPr>
      </p:pic>
    </p:spTree>
    <p:extLst>
      <p:ext uri="{BB962C8B-B14F-4D97-AF65-F5344CB8AC3E}">
        <p14:creationId xmlns:p14="http://schemas.microsoft.com/office/powerpoint/2010/main" val="2425383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9144000" cy="4094040"/>
          </a:xfrm>
          <a:prstGeom prst="rect">
            <a:avLst/>
          </a:prstGeom>
        </p:spPr>
      </p:pic>
      <p:pic>
        <p:nvPicPr>
          <p:cNvPr id="8" name="Immagine 7"/>
          <p:cNvPicPr>
            <a:picLocks noChangeAspect="1"/>
          </p:cNvPicPr>
          <p:nvPr/>
        </p:nvPicPr>
        <p:blipFill>
          <a:blip r:embed="rId4"/>
          <a:stretch>
            <a:fillRect/>
          </a:stretch>
        </p:blipFill>
        <p:spPr>
          <a:xfrm>
            <a:off x="1043608" y="5290792"/>
            <a:ext cx="2867025" cy="552450"/>
          </a:xfrm>
          <a:prstGeom prst="rect">
            <a:avLst/>
          </a:prstGeom>
        </p:spPr>
      </p:pic>
      <p:pic>
        <p:nvPicPr>
          <p:cNvPr id="9" name="Immagine 8"/>
          <p:cNvPicPr>
            <a:picLocks noChangeAspect="1"/>
          </p:cNvPicPr>
          <p:nvPr/>
        </p:nvPicPr>
        <p:blipFill>
          <a:blip r:embed="rId5"/>
          <a:stretch>
            <a:fillRect/>
          </a:stretch>
        </p:blipFill>
        <p:spPr>
          <a:xfrm>
            <a:off x="4650804" y="5068517"/>
            <a:ext cx="4457700" cy="876300"/>
          </a:xfrm>
          <a:prstGeom prst="rect">
            <a:avLst/>
          </a:prstGeom>
        </p:spPr>
      </p:pic>
    </p:spTree>
    <p:extLst>
      <p:ext uri="{BB962C8B-B14F-4D97-AF65-F5344CB8AC3E}">
        <p14:creationId xmlns:p14="http://schemas.microsoft.com/office/powerpoint/2010/main" val="200674524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a:t>
            </a:r>
            <a:r>
              <a:rPr lang="it-IT" altLang="it-IT" b="1" dirty="0" err="1" smtClean="0">
                <a:solidFill>
                  <a:srgbClr val="822433"/>
                </a:solidFill>
              </a:rPr>
              <a:t>Framing</a:t>
            </a:r>
            <a:r>
              <a:rPr lang="it-IT" altLang="it-IT" b="1" dirty="0" smtClean="0">
                <a:solidFill>
                  <a:srgbClr val="822433"/>
                </a:solidFill>
              </a:rPr>
              <a:t> </a:t>
            </a:r>
            <a:r>
              <a:rPr lang="it-IT" altLang="it-IT" b="1" dirty="0" err="1" smtClean="0">
                <a:solidFill>
                  <a:srgbClr val="822433"/>
                </a:solidFill>
              </a:rPr>
              <a:t>system</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1116013" y="2912368"/>
            <a:ext cx="6899190" cy="1033264"/>
          </a:xfrm>
          <a:prstGeom prst="rect">
            <a:avLst/>
          </a:prstGeom>
        </p:spPr>
      </p:pic>
    </p:spTree>
    <p:extLst>
      <p:ext uri="{BB962C8B-B14F-4D97-AF65-F5344CB8AC3E}">
        <p14:creationId xmlns:p14="http://schemas.microsoft.com/office/powerpoint/2010/main" val="230122717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Iris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481" y="980728"/>
            <a:ext cx="5327815" cy="3995861"/>
          </a:xfrm>
          <a:prstGeom prst="rect">
            <a:avLst/>
          </a:prstGeom>
        </p:spPr>
      </p:pic>
      <p:pic>
        <p:nvPicPr>
          <p:cNvPr id="5" name="Immagine 4"/>
          <p:cNvPicPr>
            <a:picLocks noChangeAspect="1"/>
          </p:cNvPicPr>
          <p:nvPr/>
        </p:nvPicPr>
        <p:blipFill>
          <a:blip r:embed="rId4"/>
          <a:stretch>
            <a:fillRect/>
          </a:stretch>
        </p:blipFill>
        <p:spPr>
          <a:xfrm>
            <a:off x="2015455" y="4976589"/>
            <a:ext cx="5076825" cy="828675"/>
          </a:xfrm>
          <a:prstGeom prst="rect">
            <a:avLst/>
          </a:prstGeom>
        </p:spPr>
      </p:pic>
    </p:spTree>
    <p:extLst>
      <p:ext uri="{BB962C8B-B14F-4D97-AF65-F5344CB8AC3E}">
        <p14:creationId xmlns:p14="http://schemas.microsoft.com/office/powerpoint/2010/main" val="58150709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16" name="Immagine 15"/>
          <p:cNvPicPr>
            <a:picLocks noChangeAspect="1"/>
          </p:cNvPicPr>
          <p:nvPr/>
        </p:nvPicPr>
        <p:blipFill>
          <a:blip r:embed="rId3"/>
          <a:stretch>
            <a:fillRect/>
          </a:stretch>
        </p:blipFill>
        <p:spPr>
          <a:xfrm>
            <a:off x="1219200" y="1366596"/>
            <a:ext cx="2057400" cy="466725"/>
          </a:xfrm>
          <a:prstGeom prst="rect">
            <a:avLst/>
          </a:prstGeom>
        </p:spPr>
      </p:pic>
      <p:pic>
        <p:nvPicPr>
          <p:cNvPr id="17" name="Immagine 16"/>
          <p:cNvPicPr>
            <a:picLocks noChangeAspect="1"/>
          </p:cNvPicPr>
          <p:nvPr/>
        </p:nvPicPr>
        <p:blipFill>
          <a:blip r:embed="rId4"/>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9215958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12" name="Immagine 11"/>
          <p:cNvPicPr>
            <a:picLocks noChangeAspect="1"/>
          </p:cNvPicPr>
          <p:nvPr/>
        </p:nvPicPr>
        <p:blipFill>
          <a:blip r:embed="rId4"/>
          <a:stretch>
            <a:fillRect/>
          </a:stretch>
        </p:blipFill>
        <p:spPr>
          <a:xfrm>
            <a:off x="1219200" y="1366596"/>
            <a:ext cx="2057400" cy="466725"/>
          </a:xfrm>
          <a:prstGeom prst="rect">
            <a:avLst/>
          </a:prstGeom>
        </p:spPr>
      </p:pic>
      <p:pic>
        <p:nvPicPr>
          <p:cNvPr id="13" name="Immagine 12"/>
          <p:cNvPicPr>
            <a:picLocks noChangeAspect="1"/>
          </p:cNvPicPr>
          <p:nvPr/>
        </p:nvPicPr>
        <p:blipFill>
          <a:blip r:embed="rId5"/>
          <a:stretch>
            <a:fillRect/>
          </a:stretch>
        </p:blipFill>
        <p:spPr>
          <a:xfrm>
            <a:off x="4391025" y="1292706"/>
            <a:ext cx="4324350" cy="657225"/>
          </a:xfrm>
          <a:prstGeom prst="rect">
            <a:avLst/>
          </a:prstGeom>
        </p:spPr>
      </p:pic>
    </p:spTree>
    <p:extLst>
      <p:ext uri="{BB962C8B-B14F-4D97-AF65-F5344CB8AC3E}">
        <p14:creationId xmlns:p14="http://schemas.microsoft.com/office/powerpoint/2010/main" val="13179159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410022" y="2636912"/>
            <a:ext cx="7410450" cy="1514475"/>
          </a:xfrm>
          <a:prstGeom prst="rect">
            <a:avLst/>
          </a:prstGeom>
        </p:spPr>
      </p:pic>
      <p:pic>
        <p:nvPicPr>
          <p:cNvPr id="2" name="Immagine 1"/>
          <p:cNvPicPr>
            <a:picLocks noChangeAspect="1"/>
          </p:cNvPicPr>
          <p:nvPr/>
        </p:nvPicPr>
        <p:blipFill>
          <a:blip r:embed="rId4"/>
          <a:stretch>
            <a:fillRect/>
          </a:stretch>
        </p:blipFill>
        <p:spPr>
          <a:xfrm>
            <a:off x="2290762" y="2132856"/>
            <a:ext cx="4562475" cy="495300"/>
          </a:xfrm>
          <a:prstGeom prst="rect">
            <a:avLst/>
          </a:prstGeom>
        </p:spPr>
      </p:pic>
      <p:pic>
        <p:nvPicPr>
          <p:cNvPr id="11" name="Immagine 10"/>
          <p:cNvPicPr>
            <a:picLocks noChangeAspect="1"/>
          </p:cNvPicPr>
          <p:nvPr/>
        </p:nvPicPr>
        <p:blipFill>
          <a:blip r:embed="rId5"/>
          <a:stretch>
            <a:fillRect/>
          </a:stretch>
        </p:blipFill>
        <p:spPr>
          <a:xfrm>
            <a:off x="1219200" y="1366596"/>
            <a:ext cx="2057400" cy="466725"/>
          </a:xfrm>
          <a:prstGeom prst="rect">
            <a:avLst/>
          </a:prstGeom>
        </p:spPr>
      </p:pic>
      <p:pic>
        <p:nvPicPr>
          <p:cNvPr id="12" name="Immagine 11"/>
          <p:cNvPicPr>
            <a:picLocks noChangeAspect="1"/>
          </p:cNvPicPr>
          <p:nvPr/>
        </p:nvPicPr>
        <p:blipFill>
          <a:blip r:embed="rId6"/>
          <a:stretch>
            <a:fillRect/>
          </a:stretch>
        </p:blipFill>
        <p:spPr>
          <a:xfrm>
            <a:off x="4391025" y="1292706"/>
            <a:ext cx="4324350" cy="657225"/>
          </a:xfrm>
          <a:prstGeom prst="rect">
            <a:avLst/>
          </a:prstGeom>
        </p:spPr>
      </p:pic>
      <p:sp>
        <p:nvSpPr>
          <p:cNvPr id="4" name="Rettangolo 3"/>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2897863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2290762" y="2132856"/>
            <a:ext cx="4562475" cy="495300"/>
          </a:xfrm>
          <a:prstGeom prst="rect">
            <a:avLst/>
          </a:prstGeom>
        </p:spPr>
      </p:pic>
      <p:pic>
        <p:nvPicPr>
          <p:cNvPr id="8" name="Immagine 7"/>
          <p:cNvPicPr>
            <a:picLocks noChangeAspect="1"/>
          </p:cNvPicPr>
          <p:nvPr/>
        </p:nvPicPr>
        <p:blipFill>
          <a:blip r:embed="rId4"/>
          <a:stretch>
            <a:fillRect/>
          </a:stretch>
        </p:blipFill>
        <p:spPr>
          <a:xfrm>
            <a:off x="2150318" y="4280123"/>
            <a:ext cx="5734050" cy="1381125"/>
          </a:xfrm>
          <a:prstGeom prst="rect">
            <a:avLst/>
          </a:prstGeom>
        </p:spPr>
      </p:pic>
      <p:pic>
        <p:nvPicPr>
          <p:cNvPr id="5" name="Immagine 4"/>
          <p:cNvPicPr>
            <a:picLocks noChangeAspect="1"/>
          </p:cNvPicPr>
          <p:nvPr/>
        </p:nvPicPr>
        <p:blipFill>
          <a:blip r:embed="rId5"/>
          <a:stretch>
            <a:fillRect/>
          </a:stretch>
        </p:blipFill>
        <p:spPr>
          <a:xfrm>
            <a:off x="1219200" y="1366596"/>
            <a:ext cx="2057400" cy="466725"/>
          </a:xfrm>
          <a:prstGeom prst="rect">
            <a:avLst/>
          </a:prstGeom>
        </p:spPr>
      </p:pic>
      <p:pic>
        <p:nvPicPr>
          <p:cNvPr id="6" name="Immagine 5"/>
          <p:cNvPicPr>
            <a:picLocks noChangeAspect="1"/>
          </p:cNvPicPr>
          <p:nvPr/>
        </p:nvPicPr>
        <p:blipFill>
          <a:blip r:embed="rId6"/>
          <a:stretch>
            <a:fillRect/>
          </a:stretch>
        </p:blipFill>
        <p:spPr>
          <a:xfrm>
            <a:off x="4391025" y="1292706"/>
            <a:ext cx="4324350" cy="657225"/>
          </a:xfrm>
          <a:prstGeom prst="rect">
            <a:avLst/>
          </a:prstGeom>
        </p:spPr>
      </p:pic>
      <p:pic>
        <p:nvPicPr>
          <p:cNvPr id="14" name="Immagine 13"/>
          <p:cNvPicPr>
            <a:picLocks noChangeAspect="1"/>
          </p:cNvPicPr>
          <p:nvPr/>
        </p:nvPicPr>
        <p:blipFill>
          <a:blip r:embed="rId7"/>
          <a:stretch>
            <a:fillRect/>
          </a:stretch>
        </p:blipFill>
        <p:spPr>
          <a:xfrm>
            <a:off x="1410022" y="2636912"/>
            <a:ext cx="7410450" cy="1514475"/>
          </a:xfrm>
          <a:prstGeom prst="rect">
            <a:avLst/>
          </a:prstGeom>
        </p:spPr>
      </p:pic>
      <p:sp>
        <p:nvSpPr>
          <p:cNvPr id="15" name="Rettangolo 14"/>
          <p:cNvSpPr/>
          <p:nvPr/>
        </p:nvSpPr>
        <p:spPr bwMode="auto">
          <a:xfrm>
            <a:off x="179512" y="2708920"/>
            <a:ext cx="1152128" cy="1442467"/>
          </a:xfrm>
          <a:prstGeom prst="rect">
            <a:avLst/>
          </a:prstGeom>
          <a:gradFill>
            <a:gsLst>
              <a:gs pos="20000">
                <a:schemeClr val="bg1"/>
              </a:gs>
              <a:gs pos="50000">
                <a:schemeClr val="tx1"/>
              </a:gs>
              <a:gs pos="80000">
                <a:schemeClr val="bg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Rettangolo 15"/>
          <p:cNvSpPr/>
          <p:nvPr/>
        </p:nvSpPr>
        <p:spPr bwMode="auto">
          <a:xfrm>
            <a:off x="179512" y="4305752"/>
            <a:ext cx="1152128" cy="1442467"/>
          </a:xfrm>
          <a:prstGeom prst="rect">
            <a:avLst/>
          </a:prstGeom>
          <a:gradFill>
            <a:gsLst>
              <a:gs pos="20000">
                <a:schemeClr val="bg1"/>
              </a:gs>
              <a:gs pos="80000">
                <a:schemeClr val="tx1"/>
              </a:gs>
            </a:gsLst>
            <a:lin ang="5400000" scaled="1"/>
          </a:gradFill>
          <a:ln w="38100" cap="flat" cmpd="sng" algn="ctr">
            <a:solidFill>
              <a:srgbClr val="8224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0258114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988840"/>
            <a:ext cx="8424936" cy="2808312"/>
          </a:xfrm>
          <a:prstGeom prst="rect">
            <a:avLst/>
          </a:prstGeom>
        </p:spPr>
      </p:pic>
    </p:spTree>
    <p:extLst>
      <p:ext uri="{BB962C8B-B14F-4D97-AF65-F5344CB8AC3E}">
        <p14:creationId xmlns:p14="http://schemas.microsoft.com/office/powerpoint/2010/main" val="4874442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196752"/>
            <a:ext cx="4470349" cy="4437112"/>
          </a:xfrm>
          <a:prstGeom prst="rect">
            <a:avLst/>
          </a:prstGeom>
        </p:spPr>
      </p:pic>
      <p:pic>
        <p:nvPicPr>
          <p:cNvPr id="3" name="Immagine 2"/>
          <p:cNvPicPr>
            <a:picLocks noChangeAspect="1"/>
          </p:cNvPicPr>
          <p:nvPr/>
        </p:nvPicPr>
        <p:blipFill>
          <a:blip r:embed="rId4"/>
          <a:stretch>
            <a:fillRect/>
          </a:stretch>
        </p:blipFill>
        <p:spPr>
          <a:xfrm>
            <a:off x="100462" y="2996952"/>
            <a:ext cx="4327522" cy="836359"/>
          </a:xfrm>
          <a:prstGeom prst="rect">
            <a:avLst/>
          </a:prstGeom>
        </p:spPr>
      </p:pic>
    </p:spTree>
    <p:extLst>
      <p:ext uri="{BB962C8B-B14F-4D97-AF65-F5344CB8AC3E}">
        <p14:creationId xmlns:p14="http://schemas.microsoft.com/office/powerpoint/2010/main" val="72082548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39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Nuove funzionalità – Frost</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stretch>
            <a:fillRect/>
          </a:stretch>
        </p:blipFill>
        <p:spPr>
          <a:xfrm>
            <a:off x="419100" y="1247775"/>
            <a:ext cx="8305800" cy="4362450"/>
          </a:xfrm>
          <a:prstGeom prst="rect">
            <a:avLst/>
          </a:prstGeom>
        </p:spPr>
      </p:pic>
    </p:spTree>
    <p:extLst>
      <p:ext uri="{BB962C8B-B14F-4D97-AF65-F5344CB8AC3E}">
        <p14:creationId xmlns:p14="http://schemas.microsoft.com/office/powerpoint/2010/main" val="399763202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0642846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40</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1196752"/>
            <a:ext cx="1576412" cy="1287393"/>
          </a:xfrm>
          <a:prstGeom prst="rect">
            <a:avLst/>
          </a:prstGeom>
        </p:spPr>
      </p:pic>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844800" y="3050724"/>
            <a:ext cx="7416800"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Scarsa documentazione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Mala gestione degli oggetti</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Mancanza di guide e tutorial</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Scarso ascolto delle richieste degli utenti</a:t>
            </a:r>
            <a:endParaRPr lang="it-IT" altLang="it-IT" sz="1800" dirty="0" smtClean="0"/>
          </a:p>
        </p:txBody>
      </p:sp>
    </p:spTree>
    <p:extLst>
      <p:ext uri="{BB962C8B-B14F-4D97-AF65-F5344CB8AC3E}">
        <p14:creationId xmlns:p14="http://schemas.microsoft.com/office/powerpoint/2010/main" val="221899875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41</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Problemi riscontrati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863587" y="3077414"/>
            <a:ext cx="7416825" cy="1809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Dettagli minori omessi dalla specifica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Valori ridondanti	 e troppo specifici, che spingono le case produttrici a inserire dati approssimati</a:t>
            </a:r>
          </a:p>
        </p:txBody>
      </p:sp>
      <p:pic>
        <p:nvPicPr>
          <p:cNvPr id="41986" name="Picture 2" descr="GDTF - General Device Type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063" y="1064171"/>
            <a:ext cx="4473873" cy="201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2080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42</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Stato dell’arte</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stretch>
            <a:fillRect/>
          </a:stretch>
        </p:blipFill>
        <p:spPr>
          <a:xfrm>
            <a:off x="785812" y="1600200"/>
            <a:ext cx="7572375" cy="3657600"/>
          </a:xfrm>
          <a:prstGeom prst="rect">
            <a:avLst/>
          </a:prstGeom>
        </p:spPr>
      </p:pic>
    </p:spTree>
    <p:extLst>
      <p:ext uri="{BB962C8B-B14F-4D97-AF65-F5344CB8AC3E}">
        <p14:creationId xmlns:p14="http://schemas.microsoft.com/office/powerpoint/2010/main" val="174939562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43</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791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Sviluppi futuri – Acquisizione da parte ARRI &amp; collaborazione con </a:t>
            </a:r>
            <a:r>
              <a:rPr lang="it-IT" altLang="it-IT" b="1" dirty="0" err="1" smtClean="0">
                <a:solidFill>
                  <a:srgbClr val="822433"/>
                </a:solidFill>
              </a:rPr>
              <a:t>Epic</a:t>
            </a:r>
            <a:r>
              <a:rPr lang="it-IT" altLang="it-IT" b="1" dirty="0" smtClean="0">
                <a:solidFill>
                  <a:srgbClr val="822433"/>
                </a:solidFill>
              </a:rPr>
              <a:t> Games</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052" name="Picture 4" descr="ARRI | Inspiring Images. Since 19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298"/>
            <a:ext cx="3840954" cy="14743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 of (LED Wall) Virtual Production Sets, Part Two: 'How you make one' -  fx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954" y="1685475"/>
            <a:ext cx="5225555" cy="353412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69" y="3944888"/>
            <a:ext cx="1576412" cy="1287393"/>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142" y="3846291"/>
            <a:ext cx="1278875" cy="1484585"/>
          </a:xfrm>
          <a:prstGeom prst="rect">
            <a:avLst/>
          </a:prstGeom>
        </p:spPr>
      </p:pic>
    </p:spTree>
    <p:extLst>
      <p:ext uri="{BB962C8B-B14F-4D97-AF65-F5344CB8AC3E}">
        <p14:creationId xmlns:p14="http://schemas.microsoft.com/office/powerpoint/2010/main" val="834319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966863CA-751B-71C5-A609-3AB738651FBE}"/>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3795" name="Text Box 2">
            <a:extLst>
              <a:ext uri="{FF2B5EF4-FFF2-40B4-BE49-F238E27FC236}">
                <a16:creationId xmlns:a16="http://schemas.microsoft.com/office/drawing/2014/main" id="{53247CE9-7EBA-62F5-D1BA-C8E00F1926FB}"/>
              </a:ext>
            </a:extLst>
          </p:cNvPr>
          <p:cNvSpPr txBox="1">
            <a:spLocks noChangeArrowheads="1"/>
          </p:cNvSpPr>
          <p:nvPr/>
        </p:nvSpPr>
        <p:spPr bwMode="auto">
          <a:xfrm>
            <a:off x="11113" y="1503363"/>
            <a:ext cx="914400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eaLnBrk="1" hangingPunct="1">
              <a:spcBef>
                <a:spcPct val="0"/>
              </a:spcBef>
              <a:buClrTx/>
              <a:buFontTx/>
              <a:buNone/>
            </a:pPr>
            <a:r>
              <a:rPr lang="it-IT" altLang="it-IT" b="1">
                <a:solidFill>
                  <a:srgbClr val="FFFFFF"/>
                </a:solidFill>
              </a:rPr>
              <a:t>Grazie per la vostra attenzione.</a:t>
            </a:r>
          </a:p>
        </p:txBody>
      </p:sp>
      <p:grpSp>
        <p:nvGrpSpPr>
          <p:cNvPr id="33796" name="Group 3">
            <a:extLst>
              <a:ext uri="{FF2B5EF4-FFF2-40B4-BE49-F238E27FC236}">
                <a16:creationId xmlns:a16="http://schemas.microsoft.com/office/drawing/2014/main" id="{725B92C1-B866-C12E-3748-2316F2A59714}"/>
              </a:ext>
            </a:extLst>
          </p:cNvPr>
          <p:cNvGrpSpPr>
            <a:grpSpLocks/>
          </p:cNvGrpSpPr>
          <p:nvPr/>
        </p:nvGrpSpPr>
        <p:grpSpPr bwMode="auto">
          <a:xfrm>
            <a:off x="0" y="2759075"/>
            <a:ext cx="9144000" cy="4097338"/>
            <a:chOff x="0" y="1738"/>
            <a:chExt cx="5760" cy="2581"/>
          </a:xfrm>
        </p:grpSpPr>
        <p:pic>
          <p:nvPicPr>
            <p:cNvPr id="33798" name="Picture 4">
              <a:extLst>
                <a:ext uri="{FF2B5EF4-FFF2-40B4-BE49-F238E27FC236}">
                  <a16:creationId xmlns:a16="http://schemas.microsoft.com/office/drawing/2014/main" id="{EEA89894-9D85-FE85-A4E1-0516F24F5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59" cy="21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9" name="Picture 5">
              <a:extLst>
                <a:ext uri="{FF2B5EF4-FFF2-40B4-BE49-F238E27FC236}">
                  <a16:creationId xmlns:a16="http://schemas.microsoft.com/office/drawing/2014/main" id="{78BFB4D1-143E-1AE7-FCA7-D755E7991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0" cy="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6">
              <a:extLst>
                <a:ext uri="{FF2B5EF4-FFF2-40B4-BE49-F238E27FC236}">
                  <a16:creationId xmlns:a16="http://schemas.microsoft.com/office/drawing/2014/main" id="{3A8423B8-3807-1009-FF8A-7D663BD9F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3"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 name="Immagine 3"/>
          <p:cNvPicPr>
            <a:picLocks noChangeAspect="1"/>
          </p:cNvPicPr>
          <p:nvPr/>
        </p:nvPicPr>
        <p:blipFill>
          <a:blip r:embed="rId6"/>
          <a:stretch>
            <a:fillRect/>
          </a:stretch>
        </p:blipFill>
        <p:spPr>
          <a:xfrm>
            <a:off x="6588224" y="4774248"/>
            <a:ext cx="2019300" cy="2047875"/>
          </a:xfrm>
          <a:prstGeom prst="rect">
            <a:avLst/>
          </a:prstGeom>
        </p:spPr>
      </p:pic>
      <p:sp>
        <p:nvSpPr>
          <p:cNvPr id="33797" name="Text Box 7">
            <a:extLst>
              <a:ext uri="{FF2B5EF4-FFF2-40B4-BE49-F238E27FC236}">
                <a16:creationId xmlns:a16="http://schemas.microsoft.com/office/drawing/2014/main" id="{40342B8C-23EC-8F45-3916-46058539C723}"/>
              </a:ext>
            </a:extLst>
          </p:cNvPr>
          <p:cNvSpPr txBox="1">
            <a:spLocks noChangeArrowheads="1"/>
          </p:cNvSpPr>
          <p:nvPr/>
        </p:nvSpPr>
        <p:spPr bwMode="auto">
          <a:xfrm>
            <a:off x="6875463" y="5085184"/>
            <a:ext cx="2089150" cy="194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200" dirty="0" smtClean="0">
                <a:solidFill>
                  <a:srgbClr val="FFFFFF"/>
                </a:solidFill>
              </a:rPr>
              <a:t>Responsabile interno:</a:t>
            </a:r>
            <a:r>
              <a:rPr lang="it-IT" altLang="it-IT" sz="1200" dirty="0">
                <a:solidFill>
                  <a:srgbClr val="FFFFFF"/>
                </a:solidFill>
              </a:rPr>
              <a:t/>
            </a:r>
            <a:br>
              <a:rPr lang="it-IT" altLang="it-IT" sz="1200" dirty="0">
                <a:solidFill>
                  <a:srgbClr val="FFFFFF"/>
                </a:solidFill>
              </a:rPr>
            </a:br>
            <a:r>
              <a:rPr lang="it-IT" altLang="it-IT" sz="1200" dirty="0" smtClean="0">
                <a:solidFill>
                  <a:srgbClr val="FFFFFF"/>
                </a:solidFill>
              </a:rPr>
              <a:t>Prof. Angelo Monti</a:t>
            </a: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smtClean="0">
                <a:solidFill>
                  <a:srgbClr val="FFFFFF"/>
                </a:solidFill>
              </a:rPr>
              <a:t>Relatore esterno:</a:t>
            </a:r>
          </a:p>
          <a:p>
            <a:pPr>
              <a:spcBef>
                <a:spcPct val="0"/>
              </a:spcBef>
              <a:buClrTx/>
              <a:buFontTx/>
              <a:buNone/>
            </a:pPr>
            <a:r>
              <a:rPr lang="it-IT" altLang="it-IT" sz="1200" dirty="0" smtClean="0">
                <a:solidFill>
                  <a:srgbClr val="FFFFFF"/>
                </a:solidFill>
              </a:rPr>
              <a:t>Massimo </a:t>
            </a:r>
            <a:r>
              <a:rPr lang="it-IT" altLang="it-IT" sz="1200" dirty="0" err="1" smtClean="0">
                <a:solidFill>
                  <a:srgbClr val="FFFFFF"/>
                </a:solidFill>
              </a:rPr>
              <a:t>Callegari</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r>
              <a:rPr lang="it-IT" altLang="it-IT" sz="1200" dirty="0">
                <a:solidFill>
                  <a:srgbClr val="FFFFFF"/>
                </a:solidFill>
              </a:rPr>
              <a:t>Candidato:</a:t>
            </a:r>
          </a:p>
          <a:p>
            <a:pPr>
              <a:spcBef>
                <a:spcPct val="0"/>
              </a:spcBef>
              <a:buClrTx/>
              <a:buFontTx/>
              <a:buNone/>
            </a:pPr>
            <a:r>
              <a:rPr lang="it-IT" altLang="it-IT" sz="1200" dirty="0" smtClean="0">
                <a:solidFill>
                  <a:srgbClr val="FFFFFF"/>
                </a:solidFill>
              </a:rPr>
              <a:t>Luca Sorace 1910722</a:t>
            </a:r>
            <a:endParaRPr lang="it-IT" altLang="it-IT" sz="1200" dirty="0">
              <a:solidFill>
                <a:srgbClr val="FFFFFF"/>
              </a:solidFill>
            </a:endParaRPr>
          </a:p>
          <a:p>
            <a:pPr>
              <a:spcBef>
                <a:spcPct val="0"/>
              </a:spcBef>
              <a:buClrTx/>
              <a:buFontTx/>
              <a:buNone/>
            </a:pPr>
            <a:endParaRPr lang="it-IT" altLang="it-IT" sz="1200" dirty="0">
              <a:solidFill>
                <a:srgbClr val="FFFFFF"/>
              </a:solidFill>
            </a:endParaRPr>
          </a:p>
          <a:p>
            <a:pPr>
              <a:spcBef>
                <a:spcPct val="0"/>
              </a:spcBef>
              <a:buClrTx/>
              <a:buFontTx/>
              <a:buNone/>
            </a:pPr>
            <a:endParaRPr lang="it-IT" altLang="it-IT" sz="1200" dirty="0">
              <a:solidFill>
                <a:srgbClr val="FFFFFF"/>
              </a:solidFill>
            </a:endParaRPr>
          </a:p>
        </p:txBody>
      </p:sp>
    </p:spTree>
    <p:extLst>
      <p:ext uri="{BB962C8B-B14F-4D97-AF65-F5344CB8AC3E}">
        <p14:creationId xmlns:p14="http://schemas.microsoft.com/office/powerpoint/2010/main" val="95909819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Generazione della pipeline di </a:t>
            </a:r>
            <a:r>
              <a:rPr lang="it-IT" altLang="it-IT" b="1" dirty="0" err="1" smtClean="0">
                <a:solidFill>
                  <a:srgbClr val="822433"/>
                </a:solidFill>
              </a:rPr>
              <a:t>rendering</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stretch>
            <a:fillRect/>
          </a:stretch>
        </p:blipFill>
        <p:spPr>
          <a:xfrm>
            <a:off x="136996" y="1453176"/>
            <a:ext cx="8870007" cy="1975824"/>
          </a:xfrm>
          <a:prstGeom prst="rect">
            <a:avLst/>
          </a:prstGeom>
        </p:spPr>
      </p:pic>
      <p:pic>
        <p:nvPicPr>
          <p:cNvPr id="4" name="Immagine 3"/>
          <p:cNvPicPr>
            <a:picLocks noChangeAspect="1"/>
          </p:cNvPicPr>
          <p:nvPr/>
        </p:nvPicPr>
        <p:blipFill>
          <a:blip r:embed="rId4"/>
          <a:stretch>
            <a:fillRect/>
          </a:stretch>
        </p:blipFill>
        <p:spPr>
          <a:xfrm>
            <a:off x="1214437" y="3882698"/>
            <a:ext cx="6715125" cy="1419225"/>
          </a:xfrm>
          <a:prstGeom prst="rect">
            <a:avLst/>
          </a:prstGeom>
        </p:spPr>
      </p:pic>
    </p:spTree>
    <p:extLst>
      <p:ext uri="{BB962C8B-B14F-4D97-AF65-F5344CB8AC3E}">
        <p14:creationId xmlns:p14="http://schemas.microsoft.com/office/powerpoint/2010/main" val="1257908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43609" y="204552"/>
            <a:ext cx="891641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completa</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8388"/>
            <a:ext cx="9144000" cy="1721224"/>
          </a:xfrm>
          <a:prstGeom prst="rect">
            <a:avLst/>
          </a:prstGeom>
        </p:spPr>
      </p:pic>
      <p:sp>
        <p:nvSpPr>
          <p:cNvPr id="10" name="Rettangolo 9"/>
          <p:cNvSpPr/>
          <p:nvPr/>
        </p:nvSpPr>
        <p:spPr bwMode="auto">
          <a:xfrm>
            <a:off x="971600"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11" name="Connettore diritto 10"/>
          <p:cNvCxnSpPr>
            <a:stCxn id="10" idx="2"/>
          </p:cNvCxnSpPr>
          <p:nvPr/>
        </p:nvCxnSpPr>
        <p:spPr bwMode="auto">
          <a:xfrm>
            <a:off x="1475656"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92887" y="4700859"/>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Iris</a:t>
            </a:r>
          </a:p>
        </p:txBody>
      </p:sp>
      <p:sp>
        <p:nvSpPr>
          <p:cNvPr id="19" name="Rettangolo 18"/>
          <p:cNvSpPr/>
          <p:nvPr/>
        </p:nvSpPr>
        <p:spPr bwMode="auto">
          <a:xfrm>
            <a:off x="1979711" y="2996952"/>
            <a:ext cx="108012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0" name="Connettore diritto 19"/>
          <p:cNvCxnSpPr>
            <a:stCxn id="19" idx="2"/>
          </p:cNvCxnSpPr>
          <p:nvPr/>
        </p:nvCxnSpPr>
        <p:spPr bwMode="auto">
          <a:xfrm flipH="1">
            <a:off x="2519771" y="4437111"/>
            <a:ext cx="1" cy="263748"/>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637003" y="4700858"/>
            <a:ext cx="1765536" cy="1182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Color</a:t>
            </a:r>
            <a:br>
              <a:rPr lang="it-IT" altLang="it-IT" sz="1600" dirty="0" smtClean="0"/>
            </a:br>
            <a:r>
              <a:rPr lang="it-IT" altLang="it-IT" sz="1600" dirty="0" smtClean="0"/>
              <a:t>Wheel #1</a:t>
            </a:r>
          </a:p>
        </p:txBody>
      </p:sp>
      <p:sp>
        <p:nvSpPr>
          <p:cNvPr id="25" name="Rettangolo 24"/>
          <p:cNvSpPr/>
          <p:nvPr/>
        </p:nvSpPr>
        <p:spPr bwMode="auto">
          <a:xfrm>
            <a:off x="3059832"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6" name="Connettore diritto 25"/>
          <p:cNvCxnSpPr>
            <a:stCxn id="25" idx="2"/>
          </p:cNvCxnSpPr>
          <p:nvPr/>
        </p:nvCxnSpPr>
        <p:spPr bwMode="auto">
          <a:xfrm>
            <a:off x="3563888"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2681119" y="4700859"/>
            <a:ext cx="1765536"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Gobo</a:t>
            </a:r>
            <a:r>
              <a:rPr lang="it-IT" altLang="it-IT" sz="1600" dirty="0"/>
              <a:t/>
            </a:r>
            <a:br>
              <a:rPr lang="it-IT" altLang="it-IT" sz="1600" dirty="0"/>
            </a:br>
            <a:r>
              <a:rPr lang="it-IT" altLang="it-IT" sz="1600" dirty="0" smtClean="0"/>
              <a:t>Wheel #1</a:t>
            </a:r>
          </a:p>
        </p:txBody>
      </p:sp>
      <p:sp>
        <p:nvSpPr>
          <p:cNvPr id="28" name="Rettangolo 27"/>
          <p:cNvSpPr/>
          <p:nvPr/>
        </p:nvSpPr>
        <p:spPr bwMode="auto">
          <a:xfrm>
            <a:off x="-36511" y="2996952"/>
            <a:ext cx="1008111"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9" name="Connettore diritto 28"/>
          <p:cNvCxnSpPr>
            <a:stCxn id="28" idx="2"/>
          </p:cNvCxnSpPr>
          <p:nvPr/>
        </p:nvCxnSpPr>
        <p:spPr bwMode="auto">
          <a:xfrm>
            <a:off x="467545" y="4437111"/>
            <a:ext cx="0" cy="288033"/>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15224" y="4700858"/>
            <a:ext cx="1765536" cy="872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Input</a:t>
            </a:r>
            <a:br>
              <a:rPr lang="it-IT" altLang="it-IT" sz="1600" dirty="0" smtClean="0"/>
            </a:br>
            <a:r>
              <a:rPr lang="it-IT" altLang="it-IT" sz="1600" dirty="0" smtClean="0"/>
              <a:t>light</a:t>
            </a:r>
            <a:br>
              <a:rPr lang="it-IT" altLang="it-IT" sz="1600" dirty="0" smtClean="0"/>
            </a:br>
            <a:r>
              <a:rPr lang="it-IT" altLang="it-IT" sz="1600" dirty="0" smtClean="0"/>
              <a:t>color</a:t>
            </a:r>
          </a:p>
        </p:txBody>
      </p:sp>
      <p:sp>
        <p:nvSpPr>
          <p:cNvPr id="37" name="Rettangolo 36"/>
          <p:cNvSpPr/>
          <p:nvPr/>
        </p:nvSpPr>
        <p:spPr bwMode="auto">
          <a:xfrm>
            <a:off x="4067944"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38" name="Connettore diritto 37"/>
          <p:cNvCxnSpPr>
            <a:stCxn id="37" idx="2"/>
          </p:cNvCxnSpPr>
          <p:nvPr/>
        </p:nvCxnSpPr>
        <p:spPr bwMode="auto">
          <a:xfrm flipH="1">
            <a:off x="4608002"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3659896"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#1</a:t>
            </a:r>
            <a:endParaRPr lang="it-IT" altLang="it-IT" sz="1600" dirty="0" smtClean="0"/>
          </a:p>
        </p:txBody>
      </p:sp>
      <p:sp>
        <p:nvSpPr>
          <p:cNvPr id="41" name="Rettangolo 40"/>
          <p:cNvSpPr/>
          <p:nvPr/>
        </p:nvSpPr>
        <p:spPr bwMode="auto">
          <a:xfrm>
            <a:off x="5148062" y="2996952"/>
            <a:ext cx="1008114"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42" name="Connettore diritto 41"/>
          <p:cNvCxnSpPr>
            <a:stCxn id="41" idx="2"/>
          </p:cNvCxnSpPr>
          <p:nvPr/>
        </p:nvCxnSpPr>
        <p:spPr bwMode="auto">
          <a:xfrm flipH="1">
            <a:off x="5652117" y="4437111"/>
            <a:ext cx="2"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4694299"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#2</a:t>
            </a:r>
            <a:endParaRPr lang="it-IT" altLang="it-IT" sz="1600" dirty="0" smtClean="0"/>
          </a:p>
        </p:txBody>
      </p:sp>
      <p:sp>
        <p:nvSpPr>
          <p:cNvPr id="49" name="Rettangolo 48"/>
          <p:cNvSpPr/>
          <p:nvPr/>
        </p:nvSpPr>
        <p:spPr bwMode="auto">
          <a:xfrm>
            <a:off x="6164204" y="2996952"/>
            <a:ext cx="1036085"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0" name="Connettore diritto 49"/>
          <p:cNvCxnSpPr>
            <a:stCxn id="49" idx="2"/>
          </p:cNvCxnSpPr>
          <p:nvPr/>
        </p:nvCxnSpPr>
        <p:spPr bwMode="auto">
          <a:xfrm flipH="1">
            <a:off x="6682246"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5724128" y="4718645"/>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#3</a:t>
            </a:r>
            <a:endParaRPr lang="it-IT" altLang="it-IT" sz="1600" dirty="0" smtClean="0"/>
          </a:p>
        </p:txBody>
      </p:sp>
      <p:sp>
        <p:nvSpPr>
          <p:cNvPr id="54" name="Rettangolo 53"/>
          <p:cNvSpPr/>
          <p:nvPr/>
        </p:nvSpPr>
        <p:spPr bwMode="auto">
          <a:xfrm>
            <a:off x="7200289" y="2996952"/>
            <a:ext cx="1080120"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5" name="Connettore diritto 54"/>
          <p:cNvCxnSpPr>
            <a:stCxn id="54" idx="2"/>
          </p:cNvCxnSpPr>
          <p:nvPr/>
        </p:nvCxnSpPr>
        <p:spPr bwMode="auto">
          <a:xfrm flipH="1">
            <a:off x="7740347" y="4437111"/>
            <a:ext cx="2" cy="263747"/>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6792241" y="4725144"/>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err="1" smtClean="0"/>
              <a:t>Blade</a:t>
            </a:r>
            <a:r>
              <a:rPr lang="it-IT" altLang="it-IT" sz="1600" dirty="0" smtClean="0"/>
              <a:t> #4</a:t>
            </a:r>
            <a:endParaRPr lang="it-IT" altLang="it-IT" sz="1600" dirty="0" smtClean="0"/>
          </a:p>
        </p:txBody>
      </p:sp>
      <p:sp>
        <p:nvSpPr>
          <p:cNvPr id="57" name="Rettangolo 56"/>
          <p:cNvSpPr/>
          <p:nvPr/>
        </p:nvSpPr>
        <p:spPr bwMode="auto">
          <a:xfrm>
            <a:off x="8280407" y="2996952"/>
            <a:ext cx="828097" cy="1440159"/>
          </a:xfrm>
          <a:prstGeom prst="rect">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58" name="Connettore diritto 57"/>
          <p:cNvCxnSpPr>
            <a:stCxn id="57" idx="2"/>
          </p:cNvCxnSpPr>
          <p:nvPr/>
        </p:nvCxnSpPr>
        <p:spPr bwMode="auto">
          <a:xfrm flipH="1">
            <a:off x="8694455" y="4437111"/>
            <a:ext cx="1" cy="249045"/>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7738065" y="4718176"/>
            <a:ext cx="1891648" cy="129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600" dirty="0" smtClean="0"/>
              <a:t>Output</a:t>
            </a:r>
            <a:endParaRPr lang="it-IT" altLang="it-IT" sz="1600" dirty="0" smtClean="0"/>
          </a:p>
        </p:txBody>
      </p:sp>
    </p:spTree>
    <p:extLst>
      <p:ext uri="{BB962C8B-B14F-4D97-AF65-F5344CB8AC3E}">
        <p14:creationId xmlns:p14="http://schemas.microsoft.com/office/powerpoint/2010/main" val="11989850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4343400" y="204552"/>
            <a:ext cx="5616624"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err="1" smtClean="0">
                <a:solidFill>
                  <a:srgbClr val="822433"/>
                </a:solidFill>
              </a:rPr>
              <a:t>FixtureComponent</a:t>
            </a:r>
            <a:r>
              <a:rPr lang="it-IT" altLang="it-IT" b="1" dirty="0" smtClean="0">
                <a:solidFill>
                  <a:srgbClr val="822433"/>
                </a:solidFill>
              </a:rPr>
              <a:t> – Call </a:t>
            </a:r>
            <a:r>
              <a:rPr lang="it-IT" altLang="it-IT" b="1" dirty="0" err="1" smtClean="0">
                <a:solidFill>
                  <a:srgbClr val="822433"/>
                </a:solidFill>
              </a:rPr>
              <a:t>tree</a:t>
            </a:r>
            <a:endParaRPr lang="it-IT" altLang="it-IT" b="1" dirty="0" smtClean="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19" y="332656"/>
            <a:ext cx="6850153" cy="5666945"/>
          </a:xfrm>
          <a:prstGeom prst="rect">
            <a:avLst/>
          </a:prstGeom>
        </p:spPr>
      </p:pic>
    </p:spTree>
    <p:extLst>
      <p:ext uri="{BB962C8B-B14F-4D97-AF65-F5344CB8AC3E}">
        <p14:creationId xmlns:p14="http://schemas.microsoft.com/office/powerpoint/2010/main" val="298167596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48</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654" y="735781"/>
            <a:ext cx="6152692" cy="3083127"/>
          </a:xfrm>
          <a:prstGeom prst="rect">
            <a:avLst/>
          </a:prstGeom>
        </p:spPr>
      </p:pic>
      <p:pic>
        <p:nvPicPr>
          <p:cNvPr id="4" name="Immagine 3"/>
          <p:cNvPicPr>
            <a:picLocks noChangeAspect="1"/>
          </p:cNvPicPr>
          <p:nvPr/>
        </p:nvPicPr>
        <p:blipFill>
          <a:blip r:embed="rId4"/>
          <a:stretch>
            <a:fillRect/>
          </a:stretch>
        </p:blipFill>
        <p:spPr>
          <a:xfrm>
            <a:off x="2115146" y="3717032"/>
            <a:ext cx="4935860" cy="506014"/>
          </a:xfrm>
          <a:prstGeom prst="rect">
            <a:avLst/>
          </a:prstGeom>
        </p:spPr>
      </p:pic>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5" name="Immagine 4"/>
          <p:cNvPicPr>
            <a:picLocks noChangeAspect="1"/>
          </p:cNvPicPr>
          <p:nvPr/>
        </p:nvPicPr>
        <p:blipFill>
          <a:blip r:embed="rId5"/>
          <a:stretch>
            <a:fillRect/>
          </a:stretch>
        </p:blipFill>
        <p:spPr>
          <a:xfrm>
            <a:off x="0" y="4297499"/>
            <a:ext cx="9144000" cy="859693"/>
          </a:xfrm>
          <a:prstGeom prst="rect">
            <a:avLst/>
          </a:prstGeom>
        </p:spPr>
      </p:pic>
      <p:pic>
        <p:nvPicPr>
          <p:cNvPr id="6" name="Immagine 5"/>
          <p:cNvPicPr>
            <a:picLocks noChangeAspect="1"/>
          </p:cNvPicPr>
          <p:nvPr/>
        </p:nvPicPr>
        <p:blipFill>
          <a:blip r:embed="rId6"/>
          <a:stretch>
            <a:fillRect/>
          </a:stretch>
        </p:blipFill>
        <p:spPr>
          <a:xfrm>
            <a:off x="53751" y="5157192"/>
            <a:ext cx="9036497" cy="898151"/>
          </a:xfrm>
          <a:prstGeom prst="rect">
            <a:avLst/>
          </a:prstGeom>
        </p:spPr>
      </p:pic>
    </p:spTree>
    <p:extLst>
      <p:ext uri="{BB962C8B-B14F-4D97-AF65-F5344CB8AC3E}">
        <p14:creationId xmlns:p14="http://schemas.microsoft.com/office/powerpoint/2010/main" val="188612518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49</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2" name="Immagine 1"/>
          <p:cNvPicPr>
            <a:picLocks noChangeAspect="1"/>
          </p:cNvPicPr>
          <p:nvPr/>
        </p:nvPicPr>
        <p:blipFill>
          <a:blip r:embed="rId3"/>
          <a:stretch>
            <a:fillRect/>
          </a:stretch>
        </p:blipFill>
        <p:spPr>
          <a:xfrm>
            <a:off x="271462" y="5286722"/>
            <a:ext cx="8601075" cy="590550"/>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6350"/>
            <a:ext cx="9144000" cy="3752850"/>
          </a:xfrm>
          <a:prstGeom prst="rect">
            <a:avLst/>
          </a:prstGeom>
        </p:spPr>
      </p:pic>
      <p:pic>
        <p:nvPicPr>
          <p:cNvPr id="10" name="Immagine 9"/>
          <p:cNvPicPr>
            <a:picLocks noChangeAspect="1"/>
          </p:cNvPicPr>
          <p:nvPr/>
        </p:nvPicPr>
        <p:blipFill>
          <a:blip r:embed="rId5"/>
          <a:stretch>
            <a:fillRect/>
          </a:stretch>
        </p:blipFill>
        <p:spPr>
          <a:xfrm>
            <a:off x="3243261" y="736501"/>
            <a:ext cx="2657475" cy="676275"/>
          </a:xfrm>
          <a:prstGeom prst="rect">
            <a:avLst/>
          </a:prstGeom>
        </p:spPr>
      </p:pic>
    </p:spTree>
    <p:extLst>
      <p:ext uri="{BB962C8B-B14F-4D97-AF65-F5344CB8AC3E}">
        <p14:creationId xmlns:p14="http://schemas.microsoft.com/office/powerpoint/2010/main" val="10036802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a:solidFill>
                  <a:srgbClr val="822433"/>
                </a:solidFill>
              </a:rPr>
              <a:t>Introduzione – </a:t>
            </a:r>
            <a:r>
              <a:rPr lang="it-IT" altLang="it-IT" b="1" dirty="0" smtClean="0">
                <a:solidFill>
                  <a:srgbClr val="822433"/>
                </a:solidFill>
              </a:rPr>
              <a:t>Flow dei dati</a:t>
            </a: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3" name="Rettangolo 2"/>
          <p:cNvSpPr/>
          <p:nvPr/>
        </p:nvSpPr>
        <p:spPr bwMode="auto">
          <a:xfrm>
            <a:off x="3779912" y="1268760"/>
            <a:ext cx="1707121" cy="382166"/>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Consolle luci</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5" name="Rettangolo 4"/>
          <p:cNvSpPr/>
          <p:nvPr/>
        </p:nvSpPr>
        <p:spPr bwMode="auto">
          <a:xfrm>
            <a:off x="673032" y="2208486"/>
            <a:ext cx="7920880" cy="3668786"/>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6" name="CasellaDiTesto 5"/>
          <p:cNvSpPr txBox="1"/>
          <p:nvPr/>
        </p:nvSpPr>
        <p:spPr>
          <a:xfrm>
            <a:off x="611560" y="1648882"/>
            <a:ext cx="2376264" cy="461665"/>
          </a:xfrm>
          <a:prstGeom prst="rect">
            <a:avLst/>
          </a:prstGeom>
          <a:noFill/>
        </p:spPr>
        <p:txBody>
          <a:bodyPr wrap="square" rtlCol="0">
            <a:spAutoFit/>
          </a:bodyPr>
          <a:lstStyle/>
          <a:p>
            <a:r>
              <a:rPr lang="it-IT" sz="2400" dirty="0" err="1" smtClean="0">
                <a:solidFill>
                  <a:schemeClr val="tx1"/>
                </a:solidFill>
              </a:rPr>
              <a:t>Unreal</a:t>
            </a:r>
            <a:r>
              <a:rPr lang="it-IT" sz="2400" dirty="0" smtClean="0">
                <a:solidFill>
                  <a:schemeClr val="tx1"/>
                </a:solidFill>
              </a:rPr>
              <a:t> Engine</a:t>
            </a:r>
            <a:endParaRPr lang="it-IT" sz="2400" dirty="0">
              <a:solidFill>
                <a:schemeClr val="tx1"/>
              </a:solidFill>
            </a:endParaRPr>
          </a:p>
        </p:txBody>
      </p:sp>
      <p:sp>
        <p:nvSpPr>
          <p:cNvPr id="14" name="Rettangolo 13"/>
          <p:cNvSpPr/>
          <p:nvPr/>
        </p:nvSpPr>
        <p:spPr bwMode="auto">
          <a:xfrm>
            <a:off x="3779911" y="29644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Fixture</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component</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7" name="CasellaDiTesto 6"/>
          <p:cNvSpPr txBox="1"/>
          <p:nvPr/>
        </p:nvSpPr>
        <p:spPr>
          <a:xfrm>
            <a:off x="683569" y="2998702"/>
            <a:ext cx="3096342" cy="646331"/>
          </a:xfrm>
          <a:prstGeom prst="rect">
            <a:avLst/>
          </a:prstGeom>
          <a:noFill/>
        </p:spPr>
        <p:txBody>
          <a:bodyPr wrap="square" rtlCol="0" anchor="ctr">
            <a:spAutoFit/>
          </a:bodyPr>
          <a:lstStyle/>
          <a:p>
            <a:r>
              <a:rPr lang="it-IT" sz="1800" dirty="0" smtClean="0">
                <a:solidFill>
                  <a:schemeClr val="tx1"/>
                </a:solidFill>
              </a:rPr>
              <a:t>Definisce il </a:t>
            </a:r>
            <a:r>
              <a:rPr lang="it-IT" sz="1800" dirty="0" err="1" smtClean="0">
                <a:solidFill>
                  <a:schemeClr val="tx1"/>
                </a:solidFill>
              </a:rPr>
              <a:t>comportmento</a:t>
            </a:r>
            <a:r>
              <a:rPr lang="it-IT" sz="1800" dirty="0" smtClean="0">
                <a:solidFill>
                  <a:schemeClr val="tx1"/>
                </a:solidFill>
              </a:rPr>
              <a:t> di una </a:t>
            </a:r>
            <a:r>
              <a:rPr lang="it-IT" sz="1800" dirty="0" err="1" smtClean="0">
                <a:solidFill>
                  <a:schemeClr val="tx1"/>
                </a:solidFill>
              </a:rPr>
              <a:t>feature</a:t>
            </a:r>
            <a:endParaRPr lang="it-IT" sz="1800" dirty="0">
              <a:solidFill>
                <a:schemeClr val="tx1"/>
              </a:solidFill>
            </a:endParaRPr>
          </a:p>
        </p:txBody>
      </p:sp>
      <p:sp>
        <p:nvSpPr>
          <p:cNvPr id="16" name="Rettangolo 15"/>
          <p:cNvSpPr/>
          <p:nvPr/>
        </p:nvSpPr>
        <p:spPr bwMode="auto">
          <a:xfrm>
            <a:off x="3779912" y="4764695"/>
            <a:ext cx="1707121"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Material</a:t>
            </a: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 </a:t>
            </a:r>
            <a:r>
              <a:rPr kumimoji="0" lang="it-IT" sz="2000" b="0" i="0" u="none" strike="noStrike" cap="none" normalizeH="0" baseline="0" dirty="0" err="1" smtClean="0">
                <a:ln>
                  <a:noFill/>
                </a:ln>
                <a:solidFill>
                  <a:schemeClr val="bg1"/>
                </a:solidFill>
                <a:effectLst/>
                <a:latin typeface="Arial" panose="020B0604020202020204" pitchFamily="34" charset="0"/>
                <a:ea typeface="ＭＳ Ｐゴシック" panose="020B0600070205080204" pitchFamily="34" charset="-128"/>
              </a:rPr>
              <a:t>graph</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asellaDiTesto 16"/>
          <p:cNvSpPr txBox="1"/>
          <p:nvPr/>
        </p:nvSpPr>
        <p:spPr>
          <a:xfrm>
            <a:off x="683567" y="4665910"/>
            <a:ext cx="3096344" cy="923330"/>
          </a:xfrm>
          <a:prstGeom prst="rect">
            <a:avLst/>
          </a:prstGeom>
          <a:noFill/>
        </p:spPr>
        <p:txBody>
          <a:bodyPr wrap="square" rtlCol="0" anchor="ctr">
            <a:spAutoFit/>
          </a:bodyPr>
          <a:lstStyle/>
          <a:p>
            <a:r>
              <a:rPr lang="it-IT" sz="1800" dirty="0" smtClean="0">
                <a:solidFill>
                  <a:schemeClr val="tx1"/>
                </a:solidFill>
              </a:rPr>
              <a:t>Definisce come una </a:t>
            </a:r>
            <a:r>
              <a:rPr lang="it-IT" sz="1800" dirty="0" err="1" smtClean="0">
                <a:solidFill>
                  <a:schemeClr val="tx1"/>
                </a:solidFill>
              </a:rPr>
              <a:t>feature</a:t>
            </a:r>
            <a:r>
              <a:rPr lang="it-IT" sz="1800" dirty="0" smtClean="0">
                <a:solidFill>
                  <a:schemeClr val="tx1"/>
                </a:solidFill>
              </a:rPr>
              <a:t> deve essere </a:t>
            </a:r>
            <a:r>
              <a:rPr lang="it-IT" sz="1800" dirty="0" err="1" smtClean="0">
                <a:solidFill>
                  <a:schemeClr val="tx1"/>
                </a:solidFill>
              </a:rPr>
              <a:t>renderizzata</a:t>
            </a:r>
            <a:r>
              <a:rPr lang="it-IT" sz="1800" dirty="0" smtClean="0">
                <a:solidFill>
                  <a:schemeClr val="tx1"/>
                </a:solidFill>
              </a:rPr>
              <a:t> in 3D</a:t>
            </a:r>
            <a:endParaRPr lang="it-IT" sz="1800" dirty="0">
              <a:solidFill>
                <a:schemeClr val="tx1"/>
              </a:solidFill>
            </a:endParaRPr>
          </a:p>
        </p:txBody>
      </p:sp>
      <p:sp>
        <p:nvSpPr>
          <p:cNvPr id="18" name="Rettangolo 17"/>
          <p:cNvSpPr/>
          <p:nvPr/>
        </p:nvSpPr>
        <p:spPr bwMode="auto">
          <a:xfrm>
            <a:off x="6372200" y="2964495"/>
            <a:ext cx="1779129" cy="725760"/>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rPr>
              <a:t>Interpolazione</a:t>
            </a:r>
            <a:endParaRPr kumimoji="0" lang="it-IT" sz="2000" b="0" i="0" u="none" strike="noStrike" cap="none" normalizeH="0" baseline="0" dirty="0" smtClean="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9" name="Connettore 2 8"/>
          <p:cNvCxnSpPr>
            <a:stCxn id="5" idx="0"/>
            <a:endCxn id="14" idx="0"/>
          </p:cNvCxnSpPr>
          <p:nvPr/>
        </p:nvCxnSpPr>
        <p:spPr bwMode="auto">
          <a:xfrm>
            <a:off x="4633472" y="2208486"/>
            <a:ext cx="0" cy="756009"/>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20"/>
          <p:cNvCxnSpPr>
            <a:stCxn id="14" idx="2"/>
            <a:endCxn id="16" idx="0"/>
          </p:cNvCxnSpPr>
          <p:nvPr/>
        </p:nvCxnSpPr>
        <p:spPr bwMode="auto">
          <a:xfrm>
            <a:off x="4633472" y="3690255"/>
            <a:ext cx="1" cy="107444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ttore 2 25"/>
          <p:cNvCxnSpPr>
            <a:stCxn id="14" idx="3"/>
            <a:endCxn id="18" idx="1"/>
          </p:cNvCxnSpPr>
          <p:nvPr/>
        </p:nvCxnSpPr>
        <p:spPr bwMode="auto">
          <a:xfrm>
            <a:off x="5487032" y="3327375"/>
            <a:ext cx="885168" cy="0"/>
          </a:xfrm>
          <a:prstGeom prst="straightConnector1">
            <a:avLst/>
          </a:prstGeom>
          <a:solidFill>
            <a:srgbClr val="00B8FF"/>
          </a:solidFill>
          <a:ln w="57150" cap="flat" cmpd="sng" algn="ctr">
            <a:solidFill>
              <a:srgbClr val="822433"/>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CasellaDiTesto 28"/>
          <p:cNvSpPr txBox="1"/>
          <p:nvPr/>
        </p:nvSpPr>
        <p:spPr>
          <a:xfrm>
            <a:off x="6292163" y="3733060"/>
            <a:ext cx="2232246" cy="923330"/>
          </a:xfrm>
          <a:prstGeom prst="rect">
            <a:avLst/>
          </a:prstGeom>
          <a:noFill/>
        </p:spPr>
        <p:txBody>
          <a:bodyPr wrap="square" rtlCol="0" anchor="ctr">
            <a:spAutoFit/>
          </a:bodyPr>
          <a:lstStyle/>
          <a:p>
            <a:r>
              <a:rPr lang="it-IT" sz="1800" dirty="0" smtClean="0">
                <a:solidFill>
                  <a:schemeClr val="tx1"/>
                </a:solidFill>
              </a:rPr>
              <a:t>Emula il funzionamento di motori virtuali</a:t>
            </a:r>
            <a:endParaRPr lang="it-IT" sz="1800" dirty="0">
              <a:solidFill>
                <a:schemeClr val="tx1"/>
              </a:solidFill>
            </a:endParaRPr>
          </a:p>
        </p:txBody>
      </p:sp>
      <p:cxnSp>
        <p:nvCxnSpPr>
          <p:cNvPr id="32" name="Connettore 2 31"/>
          <p:cNvCxnSpPr>
            <a:stCxn id="3" idx="2"/>
            <a:endCxn id="5" idx="0"/>
          </p:cNvCxnSpPr>
          <p:nvPr/>
        </p:nvCxnSpPr>
        <p:spPr bwMode="auto">
          <a:xfrm flipH="1">
            <a:off x="4633472" y="1650926"/>
            <a:ext cx="1" cy="55756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e 19"/>
          <p:cNvSpPr/>
          <p:nvPr/>
        </p:nvSpPr>
        <p:spPr bwMode="auto">
          <a:xfrm>
            <a:off x="3409335" y="4602530"/>
            <a:ext cx="2448272" cy="1050089"/>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0740017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50</a:t>
            </a:fld>
            <a:endParaRPr lang="it-IT" altLang="it-IT" sz="1100">
              <a:solidFill>
                <a:srgbClr val="FFFFFF"/>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07504" y="204552"/>
            <a:ext cx="9036496" cy="1079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Interpolazione – </a:t>
            </a:r>
            <a:r>
              <a:rPr lang="it-IT" altLang="it-IT" b="1" dirty="0" err="1" smtClean="0">
                <a:solidFill>
                  <a:srgbClr val="822433"/>
                </a:solidFill>
              </a:rPr>
              <a:t>setSpeedCap</a:t>
            </a:r>
            <a:r>
              <a:rPr lang="it-IT" altLang="it-IT" b="1" dirty="0" smtClean="0">
                <a:solidFill>
                  <a:srgbClr val="822433"/>
                </a:solidFill>
              </a:rPr>
              <a:t>(): Calcolo del tempo di movimento</a:t>
            </a:r>
          </a:p>
        </p:txBody>
      </p:sp>
      <p:pic>
        <p:nvPicPr>
          <p:cNvPr id="3" name="Immagine 2"/>
          <p:cNvPicPr>
            <a:picLocks noChangeAspect="1"/>
          </p:cNvPicPr>
          <p:nvPr/>
        </p:nvPicPr>
        <p:blipFill>
          <a:blip r:embed="rId3"/>
          <a:stretch>
            <a:fillRect/>
          </a:stretch>
        </p:blipFill>
        <p:spPr>
          <a:xfrm>
            <a:off x="3271837" y="767779"/>
            <a:ext cx="2600325" cy="581025"/>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34" y="1412540"/>
            <a:ext cx="7074532" cy="3553418"/>
          </a:xfrm>
          <a:prstGeom prst="rect">
            <a:avLst/>
          </a:prstGeom>
        </p:spPr>
      </p:pic>
      <p:pic>
        <p:nvPicPr>
          <p:cNvPr id="5" name="Immagine 4"/>
          <p:cNvPicPr>
            <a:picLocks noChangeAspect="1"/>
          </p:cNvPicPr>
          <p:nvPr/>
        </p:nvPicPr>
        <p:blipFill>
          <a:blip r:embed="rId5"/>
          <a:stretch>
            <a:fillRect/>
          </a:stretch>
        </p:blipFill>
        <p:spPr>
          <a:xfrm>
            <a:off x="2471736" y="5093975"/>
            <a:ext cx="4200525" cy="819150"/>
          </a:xfrm>
          <a:prstGeom prst="rect">
            <a:avLst/>
          </a:prstGeom>
        </p:spPr>
      </p:pic>
    </p:spTree>
    <p:extLst>
      <p:ext uri="{BB962C8B-B14F-4D97-AF65-F5344CB8AC3E}">
        <p14:creationId xmlns:p14="http://schemas.microsoft.com/office/powerpoint/2010/main" val="31573200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6</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Stato preliminare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51" y="1094783"/>
            <a:ext cx="9613751" cy="4668433"/>
          </a:xfrm>
          <a:prstGeom prst="rect">
            <a:avLst/>
          </a:prstGeom>
        </p:spPr>
      </p:pic>
    </p:spTree>
    <p:extLst>
      <p:ext uri="{BB962C8B-B14F-4D97-AF65-F5344CB8AC3E}">
        <p14:creationId xmlns:p14="http://schemas.microsoft.com/office/powerpoint/2010/main" val="344422052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7</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Moduli in una vera </a:t>
            </a:r>
            <a:r>
              <a:rPr lang="it-IT" altLang="it-IT" b="1" dirty="0" err="1" smtClean="0">
                <a:solidFill>
                  <a:srgbClr val="822433"/>
                </a:solidFill>
              </a:rPr>
              <a:t>fixture</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849515"/>
            <a:ext cx="4211960" cy="3158970"/>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084263"/>
            <a:ext cx="3477754" cy="4637004"/>
          </a:xfrm>
          <a:prstGeom prst="rect">
            <a:avLst/>
          </a:prstGeom>
        </p:spPr>
      </p:pic>
    </p:spTree>
    <p:extLst>
      <p:ext uri="{BB962C8B-B14F-4D97-AF65-F5344CB8AC3E}">
        <p14:creationId xmlns:p14="http://schemas.microsoft.com/office/powerpoint/2010/main" val="29942843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8</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4" name="Rettangolo 3"/>
          <p:cNvSpPr/>
          <p:nvPr/>
        </p:nvSpPr>
        <p:spPr bwMode="auto">
          <a:xfrm>
            <a:off x="3835574" y="1700808"/>
            <a:ext cx="1440160" cy="1008112"/>
          </a:xfrm>
          <a:prstGeom prst="rect">
            <a:avLst/>
          </a:prstGeom>
          <a:solidFill>
            <a:srgbClr val="82243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asellaDiTesto 10"/>
          <p:cNvSpPr txBox="1"/>
          <p:nvPr/>
        </p:nvSpPr>
        <p:spPr>
          <a:xfrm>
            <a:off x="3835574" y="1167135"/>
            <a:ext cx="3196480" cy="461665"/>
          </a:xfrm>
          <a:prstGeom prst="rect">
            <a:avLst/>
          </a:prstGeom>
          <a:noFill/>
        </p:spPr>
        <p:txBody>
          <a:bodyPr wrap="square" rtlCol="0">
            <a:spAutoFit/>
          </a:bodyPr>
          <a:lstStyle/>
          <a:p>
            <a:r>
              <a:rPr lang="it-IT" sz="2400" dirty="0" smtClean="0">
                <a:solidFill>
                  <a:schemeClr val="tx1"/>
                </a:solidFill>
              </a:rPr>
              <a:t>Istanza di una </a:t>
            </a:r>
            <a:r>
              <a:rPr lang="it-IT" sz="2400" dirty="0" err="1" smtClean="0">
                <a:solidFill>
                  <a:schemeClr val="tx1"/>
                </a:solidFill>
              </a:rPr>
              <a:t>feature</a:t>
            </a:r>
            <a:endParaRPr lang="it-IT" sz="2400" dirty="0">
              <a:solidFill>
                <a:schemeClr val="tx1"/>
              </a:solidFill>
            </a:endParaRPr>
          </a:p>
        </p:txBody>
      </p:sp>
      <p:cxnSp>
        <p:nvCxnSpPr>
          <p:cNvPr id="14" name="Connettore 2 13"/>
          <p:cNvCxnSpPr>
            <a:endCxn id="4" idx="1"/>
          </p:cNvCxnSpPr>
          <p:nvPr/>
        </p:nvCxnSpPr>
        <p:spPr bwMode="auto">
          <a:xfrm flipV="1">
            <a:off x="467544" y="2204864"/>
            <a:ext cx="3368030" cy="8424"/>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CasellaDiTesto 20"/>
          <p:cNvSpPr txBox="1"/>
          <p:nvPr/>
        </p:nvSpPr>
        <p:spPr>
          <a:xfrm>
            <a:off x="590192" y="1835532"/>
            <a:ext cx="3096342" cy="369332"/>
          </a:xfrm>
          <a:prstGeom prst="rect">
            <a:avLst/>
          </a:prstGeom>
          <a:noFill/>
        </p:spPr>
        <p:txBody>
          <a:bodyPr wrap="square" rtlCol="0" anchor="ctr">
            <a:spAutoFit/>
          </a:bodyPr>
          <a:lstStyle/>
          <a:p>
            <a:r>
              <a:rPr lang="it-IT" sz="1800" dirty="0" smtClean="0">
                <a:solidFill>
                  <a:schemeClr val="tx1"/>
                </a:solidFill>
              </a:rPr>
              <a:t>Input da modulo precedente</a:t>
            </a:r>
            <a:endParaRPr lang="it-IT" sz="1800" dirty="0">
              <a:solidFill>
                <a:schemeClr val="tx1"/>
              </a:solidFill>
            </a:endParaRPr>
          </a:p>
        </p:txBody>
      </p:sp>
      <p:sp>
        <p:nvSpPr>
          <p:cNvPr id="23" name="CasellaDiTesto 22"/>
          <p:cNvSpPr txBox="1"/>
          <p:nvPr/>
        </p:nvSpPr>
        <p:spPr>
          <a:xfrm>
            <a:off x="5361858" y="1834967"/>
            <a:ext cx="3602630" cy="369332"/>
          </a:xfrm>
          <a:prstGeom prst="rect">
            <a:avLst/>
          </a:prstGeom>
          <a:noFill/>
        </p:spPr>
        <p:txBody>
          <a:bodyPr wrap="square" rtlCol="0" anchor="ctr">
            <a:spAutoFit/>
          </a:bodyPr>
          <a:lstStyle/>
          <a:p>
            <a:r>
              <a:rPr lang="it-IT" sz="1800" dirty="0" smtClean="0">
                <a:solidFill>
                  <a:schemeClr val="tx1"/>
                </a:solidFill>
              </a:rPr>
              <a:t>Output verso modulo successivo</a:t>
            </a:r>
            <a:endParaRPr lang="it-IT" sz="1800" dirty="0">
              <a:solidFill>
                <a:schemeClr val="tx1"/>
              </a:solidFill>
            </a:endParaRPr>
          </a:p>
        </p:txBody>
      </p:sp>
      <p:cxnSp>
        <p:nvCxnSpPr>
          <p:cNvPr id="24" name="Connettore 2 23"/>
          <p:cNvCxnSpPr/>
          <p:nvPr/>
        </p:nvCxnSpPr>
        <p:spPr bwMode="auto">
          <a:xfrm>
            <a:off x="5275734" y="2204864"/>
            <a:ext cx="3368030" cy="0"/>
          </a:xfrm>
          <a:prstGeom prst="straightConnector1">
            <a:avLst/>
          </a:prstGeom>
          <a:solidFill>
            <a:srgbClr val="00B8FF"/>
          </a:solidFill>
          <a:ln w="57150" cap="flat" cmpd="sng" algn="ctr">
            <a:solidFill>
              <a:srgbClr val="822433"/>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Immagin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576" y="3429000"/>
            <a:ext cx="5644848" cy="653528"/>
          </a:xfrm>
          <a:prstGeom prst="rect">
            <a:avLst/>
          </a:prstGeom>
        </p:spPr>
      </p:pic>
      <p:sp>
        <p:nvSpPr>
          <p:cNvPr id="3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798352" y="4716622"/>
            <a:ext cx="5533566" cy="873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marL="0" indent="0" algn="ctr" eaLnBrk="1" hangingPunct="1">
              <a:lnSpc>
                <a:spcPct val="140000"/>
              </a:lnSpc>
              <a:spcBef>
                <a:spcPts val="450"/>
              </a:spcBef>
              <a:buClr>
                <a:srgbClr val="822433"/>
              </a:buClr>
            </a:pPr>
            <a:r>
              <a:rPr lang="it-IT" altLang="it-IT" sz="1800" dirty="0" smtClean="0"/>
              <a:t>Le </a:t>
            </a:r>
            <a:r>
              <a:rPr lang="it-IT" altLang="it-IT" sz="1800" dirty="0" err="1" smtClean="0"/>
              <a:t>features</a:t>
            </a:r>
            <a:r>
              <a:rPr lang="it-IT" altLang="it-IT" sz="1800" dirty="0" smtClean="0"/>
              <a:t> preesistenti dovranno essere modificate per rispecchiare questo nuovo paradigma</a:t>
            </a:r>
          </a:p>
        </p:txBody>
      </p:sp>
    </p:spTree>
    <p:extLst>
      <p:ext uri="{BB962C8B-B14F-4D97-AF65-F5344CB8AC3E}">
        <p14:creationId xmlns:p14="http://schemas.microsoft.com/office/powerpoint/2010/main" val="153050477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A7278505-ACBE-BF55-E6EF-CBE36A83B462}"/>
              </a:ext>
            </a:extLst>
          </p:cNvPr>
          <p:cNvSpPr txBox="1">
            <a:spLocks noChangeArrowheads="1"/>
          </p:cNvSpPr>
          <p:nvPr/>
        </p:nvSpPr>
        <p:spPr bwMode="auto">
          <a:xfrm>
            <a:off x="43434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it-IT" altLang="it-IT" sz="1100" dirty="0" smtClean="0">
                <a:solidFill>
                  <a:srgbClr val="FFFFFF"/>
                </a:solidFill>
              </a:rPr>
              <a:t>25</a:t>
            </a:r>
            <a:r>
              <a:rPr lang="it-IT" altLang="it-IT" sz="1100" dirty="0" smtClean="0">
                <a:solidFill>
                  <a:srgbClr val="FFFFFF"/>
                </a:solidFill>
              </a:rPr>
              <a:t>/09/23</a:t>
            </a:r>
            <a:endParaRPr lang="it-IT" altLang="it-IT" sz="1100" dirty="0">
              <a:solidFill>
                <a:srgbClr val="FFFFFF"/>
              </a:solidFill>
            </a:endParaRPr>
          </a:p>
        </p:txBody>
      </p:sp>
      <p:sp>
        <p:nvSpPr>
          <p:cNvPr id="5123" name="Text Box 2">
            <a:extLst>
              <a:ext uri="{FF2B5EF4-FFF2-40B4-BE49-F238E27FC236}">
                <a16:creationId xmlns:a16="http://schemas.microsoft.com/office/drawing/2014/main" id="{0EAD9C88-42C5-3819-2D8F-6294E9BA4139}"/>
              </a:ext>
            </a:extLst>
          </p:cNvPr>
          <p:cNvSpPr txBox="1">
            <a:spLocks noChangeArrowheads="1"/>
          </p:cNvSpPr>
          <p:nvPr/>
        </p:nvSpPr>
        <p:spPr bwMode="auto">
          <a:xfrm>
            <a:off x="1219200" y="6146800"/>
            <a:ext cx="28956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rgbClr val="FFFFFF"/>
                </a:solidFill>
              </a:rPr>
              <a:t>Sviluppo di </a:t>
            </a:r>
            <a:r>
              <a:rPr lang="it-IT" altLang="it-IT" sz="1100" dirty="0" err="1">
                <a:solidFill>
                  <a:srgbClr val="FFFFFF"/>
                </a:solidFill>
              </a:rPr>
              <a:t>plugin</a:t>
            </a:r>
            <a:r>
              <a:rPr lang="it-IT" altLang="it-IT" sz="1100" dirty="0">
                <a:solidFill>
                  <a:srgbClr val="FFFFFF"/>
                </a:solidFill>
              </a:rPr>
              <a:t> per l’import e </a:t>
            </a:r>
            <a:r>
              <a:rPr lang="it-IT" altLang="it-IT" sz="1100" dirty="0" err="1">
                <a:solidFill>
                  <a:srgbClr val="FFFFFF"/>
                </a:solidFill>
              </a:rPr>
              <a:t>preview</a:t>
            </a:r>
            <a:r>
              <a:rPr lang="it-IT" altLang="it-IT" sz="1100" dirty="0">
                <a:solidFill>
                  <a:srgbClr val="FFFFFF"/>
                </a:solidFill>
              </a:rPr>
              <a:t> di</a:t>
            </a:r>
          </a:p>
          <a:p>
            <a:pPr>
              <a:spcBef>
                <a:spcPct val="0"/>
              </a:spcBef>
              <a:buClrTx/>
              <a:buFontTx/>
              <a:buNone/>
            </a:pPr>
            <a:r>
              <a:rPr lang="it-IT" altLang="it-IT" sz="1100" dirty="0" err="1">
                <a:solidFill>
                  <a:srgbClr val="FFFFFF"/>
                </a:solidFill>
              </a:rPr>
              <a:t>fixture</a:t>
            </a:r>
            <a:r>
              <a:rPr lang="it-IT" altLang="it-IT" sz="1100" dirty="0">
                <a:solidFill>
                  <a:srgbClr val="FFFFFF"/>
                </a:solidFill>
              </a:rPr>
              <a:t> virtuali basate su GDTF in </a:t>
            </a:r>
            <a:r>
              <a:rPr lang="it-IT" altLang="it-IT" sz="1100" dirty="0" err="1">
                <a:solidFill>
                  <a:srgbClr val="FFFFFF"/>
                </a:solidFill>
              </a:rPr>
              <a:t>Unreal</a:t>
            </a:r>
            <a:r>
              <a:rPr lang="it-IT" altLang="it-IT" sz="1100" dirty="0">
                <a:solidFill>
                  <a:srgbClr val="FFFFFF"/>
                </a:solidFill>
              </a:rPr>
              <a:t> Engine</a:t>
            </a:r>
            <a:endParaRPr lang="it-IT" altLang="it-IT" sz="1100" dirty="0">
              <a:solidFill>
                <a:srgbClr val="FFFFFF"/>
              </a:solidFill>
            </a:endParaRPr>
          </a:p>
        </p:txBody>
      </p:sp>
      <p:sp>
        <p:nvSpPr>
          <p:cNvPr id="5124" name="Text Box 3">
            <a:extLst>
              <a:ext uri="{FF2B5EF4-FFF2-40B4-BE49-F238E27FC236}">
                <a16:creationId xmlns:a16="http://schemas.microsoft.com/office/drawing/2014/main" id="{0A405A9C-37BD-1239-9473-2BE11AF2921A}"/>
              </a:ext>
            </a:extLst>
          </p:cNvPr>
          <p:cNvSpPr txBox="1">
            <a:spLocks noChangeArrowheads="1"/>
          </p:cNvSpPr>
          <p:nvPr/>
        </p:nvSpPr>
        <p:spPr bwMode="auto">
          <a:xfrm>
            <a:off x="6553200" y="61468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it-IT" altLang="it-IT" sz="1100">
                <a:solidFill>
                  <a:srgbClr val="FFFFFF"/>
                </a:solidFill>
              </a:rPr>
              <a:t>Pagina </a:t>
            </a:r>
            <a:fld id="{3C7983D0-AB04-4812-A45A-43D7E7138445}" type="slidenum">
              <a:rPr lang="it-IT" altLang="it-IT" sz="1100">
                <a:solidFill>
                  <a:srgbClr val="FFFFFF"/>
                </a:solidFill>
              </a:rPr>
              <a:pPr algn="r">
                <a:spcBef>
                  <a:spcPct val="0"/>
                </a:spcBef>
                <a:buClrTx/>
                <a:buFontTx/>
                <a:buNone/>
              </a:pPr>
              <a:t>9</a:t>
            </a:fld>
            <a:endParaRPr lang="it-IT" altLang="it-IT" sz="1100">
              <a:solidFill>
                <a:srgbClr val="FFFFFF"/>
              </a:solidFill>
            </a:endParaRPr>
          </a:p>
        </p:txBody>
      </p:sp>
      <p:sp>
        <p:nvSpPr>
          <p:cNvPr id="5125" name="Text Box 4">
            <a:extLst>
              <a:ext uri="{FF2B5EF4-FFF2-40B4-BE49-F238E27FC236}">
                <a16:creationId xmlns:a16="http://schemas.microsoft.com/office/drawing/2014/main" id="{143F05D1-76C7-7DBD-07FF-6203530412AE}"/>
              </a:ext>
            </a:extLst>
          </p:cNvPr>
          <p:cNvSpPr txBox="1">
            <a:spLocks noChangeArrowheads="1"/>
          </p:cNvSpPr>
          <p:nvPr/>
        </p:nvSpPr>
        <p:spPr bwMode="auto">
          <a:xfrm>
            <a:off x="1116013" y="404813"/>
            <a:ext cx="741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it-IT" altLang="it-IT" b="1" dirty="0" smtClean="0">
                <a:solidFill>
                  <a:srgbClr val="822433"/>
                </a:solidFill>
              </a:rPr>
              <a:t>Pipeline di </a:t>
            </a:r>
            <a:r>
              <a:rPr lang="it-IT" altLang="it-IT" b="1" dirty="0" err="1" smtClean="0">
                <a:solidFill>
                  <a:srgbClr val="822433"/>
                </a:solidFill>
              </a:rPr>
              <a:t>rendering</a:t>
            </a:r>
            <a:r>
              <a:rPr lang="it-IT" altLang="it-IT" b="1" dirty="0" smtClean="0">
                <a:solidFill>
                  <a:srgbClr val="822433"/>
                </a:solidFill>
              </a:rPr>
              <a:t> – Idea</a:t>
            </a:r>
            <a:endParaRPr lang="it-IT" altLang="it-IT" b="1" dirty="0">
              <a:solidFill>
                <a:srgbClr val="822433"/>
              </a:solidFill>
            </a:endParaRPr>
          </a:p>
        </p:txBody>
      </p:sp>
      <p:sp>
        <p:nvSpPr>
          <p:cNvPr id="5127" name="Rectangle 6">
            <a:extLst>
              <a:ext uri="{FF2B5EF4-FFF2-40B4-BE49-F238E27FC236}">
                <a16:creationId xmlns:a16="http://schemas.microsoft.com/office/drawing/2014/main" id="{A8D14BDA-594E-37E6-D719-68502BB4B75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it-IT" altLang="it-IT"/>
          </a:p>
        </p:txBody>
      </p:sp>
      <p:sp>
        <p:nvSpPr>
          <p:cNvPr id="15" name="Text Box 5">
            <a:extLst>
              <a:ext uri="{FF2B5EF4-FFF2-40B4-BE49-F238E27FC236}">
                <a16:creationId xmlns:a16="http://schemas.microsoft.com/office/drawing/2014/main" id="{06DB7A65-DAA9-13EA-D50D-FB218AB04BF0}"/>
              </a:ext>
            </a:extLst>
          </p:cNvPr>
          <p:cNvSpPr txBox="1">
            <a:spLocks noChangeArrowheads="1"/>
          </p:cNvSpPr>
          <p:nvPr/>
        </p:nvSpPr>
        <p:spPr bwMode="auto">
          <a:xfrm>
            <a:off x="1116013" y="1619548"/>
            <a:ext cx="7416800" cy="3825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5738" indent="-185738">
              <a:spcBef>
                <a:spcPts val="6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defRPr>
            </a:lvl1pPr>
            <a:lvl2pPr>
              <a:spcBef>
                <a:spcPts val="5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ea typeface="ＭＳ Ｐゴシック" panose="020B0600070205080204" pitchFamily="34" charset="-128"/>
              </a:defRPr>
            </a:lvl3pPr>
            <a:lvl4pPr>
              <a:spcBef>
                <a:spcPts val="35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ＭＳ Ｐゴシック" panose="020B0600070205080204" pitchFamily="34" charset="-128"/>
              </a:defRPr>
            </a:lvl4pPr>
            <a:lvl5pPr>
              <a:spcBef>
                <a:spcPts val="300"/>
              </a:spcBef>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ts val="30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Analisi delle </a:t>
            </a:r>
            <a:r>
              <a:rPr lang="it-IT" altLang="it-IT" sz="1800" dirty="0" err="1" smtClean="0"/>
              <a:t>features</a:t>
            </a:r>
            <a:r>
              <a:rPr lang="it-IT" altLang="it-IT" sz="1800" dirty="0" smtClean="0"/>
              <a:t> presenti in un faro che stiamo importando attraverso il formato GDTF</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Attraverso le API messe a disposizione da </a:t>
            </a:r>
            <a:r>
              <a:rPr lang="it-IT" altLang="it-IT" sz="1800" dirty="0" err="1" smtClean="0"/>
              <a:t>Unreal</a:t>
            </a:r>
            <a:r>
              <a:rPr lang="it-IT" altLang="it-IT" sz="1800" dirty="0" smtClean="0"/>
              <a:t> Engine, andiamo a generare un nuovo materiale contenente le </a:t>
            </a:r>
            <a:r>
              <a:rPr lang="it-IT" altLang="it-IT" sz="1800" dirty="0" err="1" smtClean="0"/>
              <a:t>features</a:t>
            </a:r>
            <a:r>
              <a:rPr lang="it-IT" altLang="it-IT" sz="1800" dirty="0"/>
              <a:t> </a:t>
            </a:r>
            <a:r>
              <a:rPr lang="it-IT" altLang="it-IT" sz="1800" dirty="0" smtClean="0"/>
              <a:t>collegate a catena</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Il primo nodo di questa catena sarà uguale al colore che la luce dovrà assumere</a:t>
            </a:r>
          </a:p>
          <a:p>
            <a:pPr eaLnBrk="1" hangingPunct="1">
              <a:lnSpc>
                <a:spcPct val="140000"/>
              </a:lnSpc>
              <a:spcBef>
                <a:spcPts val="450"/>
              </a:spcBef>
              <a:buClr>
                <a:srgbClr val="822433"/>
              </a:buClr>
              <a:buFont typeface="Times New Roman" panose="02020603050405020304" pitchFamily="18" charset="0"/>
              <a:buChar char="•"/>
            </a:pPr>
            <a:r>
              <a:rPr lang="it-IT" altLang="it-IT" sz="1800" dirty="0" smtClean="0"/>
              <a:t>L’output dell’ultimo nodo è collegato all’output del materiale</a:t>
            </a:r>
          </a:p>
        </p:txBody>
      </p:sp>
    </p:spTree>
    <p:extLst>
      <p:ext uri="{BB962C8B-B14F-4D97-AF65-F5344CB8AC3E}">
        <p14:creationId xmlns:p14="http://schemas.microsoft.com/office/powerpoint/2010/main" val="346800670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i Offic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i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i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i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i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i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i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6412</TotalTime>
  <Words>3037</Words>
  <Application>Microsoft Office PowerPoint</Application>
  <PresentationFormat>Presentazione su schermo (4:3)</PresentationFormat>
  <Paragraphs>490</Paragraphs>
  <Slides>50</Slides>
  <Notes>50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50</vt:i4>
      </vt:variant>
    </vt:vector>
  </HeadingPairs>
  <TitlesOfParts>
    <vt:vector size="54" baseType="lpstr">
      <vt:lpstr>ＭＳ Ｐゴシック</vt:lpstr>
      <vt:lpstr>Arial</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 -</dc:creator>
  <cp:lastModifiedBy>Luca sorace</cp:lastModifiedBy>
  <cp:revision>368</cp:revision>
  <cp:lastPrinted>1601-01-01T00:00:00Z</cp:lastPrinted>
  <dcterms:created xsi:type="dcterms:W3CDTF">2006-11-20T16:13:10Z</dcterms:created>
  <dcterms:modified xsi:type="dcterms:W3CDTF">2023-09-28T18:36:19Z</dcterms:modified>
</cp:coreProperties>
</file>